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 id="2147483732" r:id="rId4"/>
    <p:sldMasterId id="2147483744" r:id="rId5"/>
    <p:sldMasterId id="2147483758" r:id="rId6"/>
  </p:sldMasterIdLst>
  <p:notesMasterIdLst>
    <p:notesMasterId r:id="rId52"/>
  </p:notesMasterIdLst>
  <p:handoutMasterIdLst>
    <p:handoutMasterId r:id="rId53"/>
  </p:handoutMasterIdLst>
  <p:sldIdLst>
    <p:sldId id="256" r:id="rId7"/>
    <p:sldId id="263" r:id="rId8"/>
    <p:sldId id="257" r:id="rId9"/>
    <p:sldId id="258" r:id="rId10"/>
    <p:sldId id="264" r:id="rId11"/>
    <p:sldId id="259" r:id="rId12"/>
    <p:sldId id="260" r:id="rId13"/>
    <p:sldId id="261" r:id="rId14"/>
    <p:sldId id="265" r:id="rId15"/>
    <p:sldId id="266" r:id="rId16"/>
    <p:sldId id="267" r:id="rId17"/>
    <p:sldId id="268" r:id="rId18"/>
    <p:sldId id="269" r:id="rId19"/>
    <p:sldId id="270" r:id="rId20"/>
    <p:sldId id="298" r:id="rId21"/>
    <p:sldId id="299" r:id="rId22"/>
    <p:sldId id="30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301" r:id="rId51"/>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72"/>
    <a:srgbClr val="6AADE4"/>
    <a:srgbClr val="003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248" autoAdjust="0"/>
  </p:normalViewPr>
  <p:slideViewPr>
    <p:cSldViewPr>
      <p:cViewPr varScale="1">
        <p:scale>
          <a:sx n="68" d="100"/>
          <a:sy n="68" d="100"/>
        </p:scale>
        <p:origin x="-1224" y="-90"/>
      </p:cViewPr>
      <p:guideLst>
        <p:guide orient="horz" pos="2160"/>
        <p:guide pos="2880"/>
      </p:guideLst>
    </p:cSldViewPr>
  </p:slideViewPr>
  <p:notesTextViewPr>
    <p:cViewPr>
      <p:scale>
        <a:sx n="1" d="1"/>
        <a:sy n="1" d="1"/>
      </p:scale>
      <p:origin x="0" y="0"/>
    </p:cViewPr>
  </p:notesTextViewPr>
  <p:notesViewPr>
    <p:cSldViewPr>
      <p:cViewPr varScale="1">
        <p:scale>
          <a:sx n="76" d="100"/>
          <a:sy n="76" d="100"/>
        </p:scale>
        <p:origin x="-2166"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A923F-AC30-4F12-9CE4-7724DEEAE338}" type="doc">
      <dgm:prSet loTypeId="urn:microsoft.com/office/officeart/2005/8/layout/cycle3" loCatId="cycle" qsTypeId="urn:microsoft.com/office/officeart/2005/8/quickstyle/simple2" qsCatId="simple" csTypeId="urn:microsoft.com/office/officeart/2005/8/colors/accent1_1" csCatId="accent1" phldr="1"/>
      <dgm:spPr/>
      <dgm:t>
        <a:bodyPr/>
        <a:lstStyle/>
        <a:p>
          <a:endParaRPr lang="en-GB"/>
        </a:p>
      </dgm:t>
    </dgm:pt>
    <dgm:pt modelId="{CC7F56E4-B7DA-4A27-941E-C4EFF53B354B}">
      <dgm:prSet phldrT="[Text]" custT="1"/>
      <dgm:spPr/>
      <dgm:t>
        <a:bodyPr/>
        <a:lstStyle/>
        <a:p>
          <a:r>
            <a:rPr lang="en-GB" sz="1200" b="1" dirty="0" smtClean="0"/>
            <a:t>Policy and Toolkit</a:t>
          </a:r>
          <a:endParaRPr lang="en-GB" sz="1200" b="1" dirty="0"/>
        </a:p>
      </dgm:t>
    </dgm:pt>
    <dgm:pt modelId="{99B61827-E9C5-4A4F-83BD-704CD869BF25}" type="parTrans" cxnId="{25C51015-38AA-4594-956A-C9E4B9261B0F}">
      <dgm:prSet/>
      <dgm:spPr/>
      <dgm:t>
        <a:bodyPr/>
        <a:lstStyle/>
        <a:p>
          <a:endParaRPr lang="en-GB"/>
        </a:p>
      </dgm:t>
    </dgm:pt>
    <dgm:pt modelId="{38C54FCD-317B-4B91-A404-56FF73F161FF}" type="sibTrans" cxnId="{25C51015-38AA-4594-956A-C9E4B9261B0F}">
      <dgm:prSet/>
      <dgm:spPr/>
      <dgm:t>
        <a:bodyPr/>
        <a:lstStyle/>
        <a:p>
          <a:endParaRPr lang="en-GB"/>
        </a:p>
      </dgm:t>
    </dgm:pt>
    <dgm:pt modelId="{7242E0D8-D216-4442-A442-C8F8A3C7D261}">
      <dgm:prSet phldrT="[Text]" custT="1"/>
      <dgm:spPr/>
      <dgm:t>
        <a:bodyPr/>
        <a:lstStyle/>
        <a:p>
          <a:r>
            <a:rPr lang="en-GB" sz="1200" b="1" dirty="0" smtClean="0"/>
            <a:t>Positive working and study environment</a:t>
          </a:r>
          <a:endParaRPr lang="en-GB" sz="1200" b="1" dirty="0"/>
        </a:p>
      </dgm:t>
    </dgm:pt>
    <dgm:pt modelId="{F2C3C2E7-511D-4F2D-9F41-B6D4E4C3A368}" type="parTrans" cxnId="{D335B21E-EC48-4BD6-965E-0CAC4E2CDBB9}">
      <dgm:prSet/>
      <dgm:spPr/>
      <dgm:t>
        <a:bodyPr/>
        <a:lstStyle/>
        <a:p>
          <a:endParaRPr lang="en-GB"/>
        </a:p>
      </dgm:t>
    </dgm:pt>
    <dgm:pt modelId="{5AF94FD7-9DD5-42DA-805F-E0109C6FAE38}" type="sibTrans" cxnId="{D335B21E-EC48-4BD6-965E-0CAC4E2CDBB9}">
      <dgm:prSet/>
      <dgm:spPr/>
      <dgm:t>
        <a:bodyPr/>
        <a:lstStyle/>
        <a:p>
          <a:endParaRPr lang="en-GB"/>
        </a:p>
      </dgm:t>
    </dgm:pt>
    <dgm:pt modelId="{DAA9E4F3-C9B4-4465-A63C-E885BE3C45DC}">
      <dgm:prSet phldrT="[Text]" custT="1"/>
      <dgm:spPr/>
      <dgm:t>
        <a:bodyPr/>
        <a:lstStyle/>
        <a:p>
          <a:r>
            <a:rPr lang="en-GB" sz="1200" b="1" dirty="0" smtClean="0"/>
            <a:t>Signposting</a:t>
          </a:r>
          <a:endParaRPr lang="en-GB" sz="1200" b="1" dirty="0"/>
        </a:p>
      </dgm:t>
    </dgm:pt>
    <dgm:pt modelId="{A511E477-3130-4690-8752-234DAB279D95}" type="sibTrans" cxnId="{6D8EA122-8E4E-49D1-876C-21A68ED0236B}">
      <dgm:prSet/>
      <dgm:spPr/>
      <dgm:t>
        <a:bodyPr/>
        <a:lstStyle/>
        <a:p>
          <a:endParaRPr lang="en-GB"/>
        </a:p>
      </dgm:t>
    </dgm:pt>
    <dgm:pt modelId="{E9C22A3D-017E-48C4-BACD-6D4F7C7E9B04}" type="parTrans" cxnId="{6D8EA122-8E4E-49D1-876C-21A68ED0236B}">
      <dgm:prSet/>
      <dgm:spPr/>
      <dgm:t>
        <a:bodyPr/>
        <a:lstStyle/>
        <a:p>
          <a:endParaRPr lang="en-GB"/>
        </a:p>
      </dgm:t>
    </dgm:pt>
    <dgm:pt modelId="{3CD65842-4B9B-46A4-81F3-D64B54D822AA}">
      <dgm:prSet custT="1"/>
      <dgm:spPr/>
      <dgm:t>
        <a:bodyPr/>
        <a:lstStyle/>
        <a:p>
          <a:pPr algn="ctr"/>
          <a:r>
            <a:rPr lang="en-GB" sz="1200" b="1" dirty="0" smtClean="0"/>
            <a:t>Support</a:t>
          </a:r>
          <a:endParaRPr lang="en-GB" sz="1200" b="1" dirty="0"/>
        </a:p>
      </dgm:t>
    </dgm:pt>
    <dgm:pt modelId="{B04C7928-A2BA-4F6F-B2AA-21C8D2FDD9B3}" type="parTrans" cxnId="{2E1CA122-01CB-4364-9C58-867FBDD5E5BC}">
      <dgm:prSet/>
      <dgm:spPr/>
      <dgm:t>
        <a:bodyPr/>
        <a:lstStyle/>
        <a:p>
          <a:endParaRPr lang="en-GB"/>
        </a:p>
      </dgm:t>
    </dgm:pt>
    <dgm:pt modelId="{12AB96CD-1B06-467E-B2C9-B0B0560A5B22}" type="sibTrans" cxnId="{2E1CA122-01CB-4364-9C58-867FBDD5E5BC}">
      <dgm:prSet/>
      <dgm:spPr/>
      <dgm:t>
        <a:bodyPr/>
        <a:lstStyle/>
        <a:p>
          <a:endParaRPr lang="en-GB"/>
        </a:p>
      </dgm:t>
    </dgm:pt>
    <dgm:pt modelId="{FB79FB98-4F58-4B24-A758-761332183677}">
      <dgm:prSet custT="1"/>
      <dgm:spPr/>
      <dgm:t>
        <a:bodyPr/>
        <a:lstStyle/>
        <a:p>
          <a:r>
            <a:rPr lang="en-GB" sz="1200" b="1" dirty="0" smtClean="0"/>
            <a:t>Wellbeing for all – WBA’s and staff</a:t>
          </a:r>
          <a:endParaRPr lang="en-GB" sz="1200" b="1" dirty="0"/>
        </a:p>
      </dgm:t>
    </dgm:pt>
    <dgm:pt modelId="{A2F8684E-9CA3-4180-AAE0-0EC8F762F763}" type="parTrans" cxnId="{F5F07286-44B2-4C5E-9AFB-C533FFBC4CE9}">
      <dgm:prSet/>
      <dgm:spPr/>
      <dgm:t>
        <a:bodyPr/>
        <a:lstStyle/>
        <a:p>
          <a:endParaRPr lang="en-GB"/>
        </a:p>
      </dgm:t>
    </dgm:pt>
    <dgm:pt modelId="{A02EB59F-A811-477C-95E0-601613C02AE2}" type="sibTrans" cxnId="{F5F07286-44B2-4C5E-9AFB-C533FFBC4CE9}">
      <dgm:prSet/>
      <dgm:spPr/>
      <dgm:t>
        <a:bodyPr/>
        <a:lstStyle/>
        <a:p>
          <a:endParaRPr lang="en-GB"/>
        </a:p>
      </dgm:t>
    </dgm:pt>
    <dgm:pt modelId="{BC819A13-7BFB-4943-A23A-275DF8778293}">
      <dgm:prSet custT="1"/>
      <dgm:spPr/>
      <dgm:t>
        <a:bodyPr/>
        <a:lstStyle/>
        <a:p>
          <a:r>
            <a:rPr lang="en-GB" sz="1200" b="1" dirty="0" smtClean="0"/>
            <a:t>Best practice</a:t>
          </a:r>
          <a:endParaRPr lang="en-GB" sz="1200" b="1" dirty="0"/>
        </a:p>
      </dgm:t>
    </dgm:pt>
    <dgm:pt modelId="{12FCCEE2-63F6-4F20-9E9F-6A6FABD54482}" type="sibTrans" cxnId="{E9FADF1B-58CA-40ED-AA70-78E610AE4A1D}">
      <dgm:prSet/>
      <dgm:spPr/>
      <dgm:t>
        <a:bodyPr/>
        <a:lstStyle/>
        <a:p>
          <a:endParaRPr lang="en-GB"/>
        </a:p>
      </dgm:t>
    </dgm:pt>
    <dgm:pt modelId="{2D08D051-21ED-416C-81FD-20D3F4B09FC7}" type="parTrans" cxnId="{E9FADF1B-58CA-40ED-AA70-78E610AE4A1D}">
      <dgm:prSet/>
      <dgm:spPr/>
      <dgm:t>
        <a:bodyPr/>
        <a:lstStyle/>
        <a:p>
          <a:endParaRPr lang="en-GB"/>
        </a:p>
      </dgm:t>
    </dgm:pt>
    <dgm:pt modelId="{5A6289EF-D65E-4CEE-9BC5-3F171009D864}" type="pres">
      <dgm:prSet presAssocID="{080A923F-AC30-4F12-9CE4-7724DEEAE338}" presName="Name0" presStyleCnt="0">
        <dgm:presLayoutVars>
          <dgm:dir/>
          <dgm:resizeHandles val="exact"/>
        </dgm:presLayoutVars>
      </dgm:prSet>
      <dgm:spPr/>
      <dgm:t>
        <a:bodyPr/>
        <a:lstStyle/>
        <a:p>
          <a:endParaRPr lang="en-GB"/>
        </a:p>
      </dgm:t>
    </dgm:pt>
    <dgm:pt modelId="{9C0C4046-6FD7-4DD5-8970-A0A414A69BFC}" type="pres">
      <dgm:prSet presAssocID="{080A923F-AC30-4F12-9CE4-7724DEEAE338}" presName="cycle" presStyleCnt="0"/>
      <dgm:spPr/>
      <dgm:t>
        <a:bodyPr/>
        <a:lstStyle/>
        <a:p>
          <a:endParaRPr lang="en-GB"/>
        </a:p>
      </dgm:t>
    </dgm:pt>
    <dgm:pt modelId="{C2D9AA57-8C5B-4D63-8D47-B9A007C7E790}" type="pres">
      <dgm:prSet presAssocID="{CC7F56E4-B7DA-4A27-941E-C4EFF53B354B}" presName="nodeFirstNode" presStyleLbl="node1" presStyleIdx="0" presStyleCnt="6">
        <dgm:presLayoutVars>
          <dgm:bulletEnabled val="1"/>
        </dgm:presLayoutVars>
      </dgm:prSet>
      <dgm:spPr/>
      <dgm:t>
        <a:bodyPr/>
        <a:lstStyle/>
        <a:p>
          <a:endParaRPr lang="en-GB"/>
        </a:p>
      </dgm:t>
    </dgm:pt>
    <dgm:pt modelId="{941E23AD-923B-487A-874C-DBC4B8BADD40}" type="pres">
      <dgm:prSet presAssocID="{38C54FCD-317B-4B91-A404-56FF73F161FF}" presName="sibTransFirstNode" presStyleLbl="bgShp" presStyleIdx="0" presStyleCnt="1"/>
      <dgm:spPr/>
      <dgm:t>
        <a:bodyPr/>
        <a:lstStyle/>
        <a:p>
          <a:endParaRPr lang="en-GB"/>
        </a:p>
      </dgm:t>
    </dgm:pt>
    <dgm:pt modelId="{155F0B91-7C67-46E1-9A7F-434043C99887}" type="pres">
      <dgm:prSet presAssocID="{3CD65842-4B9B-46A4-81F3-D64B54D822AA}" presName="nodeFollowingNodes" presStyleLbl="node1" presStyleIdx="1" presStyleCnt="6">
        <dgm:presLayoutVars>
          <dgm:bulletEnabled val="1"/>
        </dgm:presLayoutVars>
      </dgm:prSet>
      <dgm:spPr/>
      <dgm:t>
        <a:bodyPr/>
        <a:lstStyle/>
        <a:p>
          <a:endParaRPr lang="en-GB"/>
        </a:p>
      </dgm:t>
    </dgm:pt>
    <dgm:pt modelId="{BD88A85D-3203-4F32-A81D-E79EB26E4C0F}" type="pres">
      <dgm:prSet presAssocID="{DAA9E4F3-C9B4-4465-A63C-E885BE3C45DC}" presName="nodeFollowingNodes" presStyleLbl="node1" presStyleIdx="2" presStyleCnt="6">
        <dgm:presLayoutVars>
          <dgm:bulletEnabled val="1"/>
        </dgm:presLayoutVars>
      </dgm:prSet>
      <dgm:spPr/>
      <dgm:t>
        <a:bodyPr/>
        <a:lstStyle/>
        <a:p>
          <a:endParaRPr lang="en-GB"/>
        </a:p>
      </dgm:t>
    </dgm:pt>
    <dgm:pt modelId="{7E267FF5-99D0-4420-8E1E-95DC26F78A98}" type="pres">
      <dgm:prSet presAssocID="{BC819A13-7BFB-4943-A23A-275DF8778293}" presName="nodeFollowingNodes" presStyleLbl="node1" presStyleIdx="3" presStyleCnt="6">
        <dgm:presLayoutVars>
          <dgm:bulletEnabled val="1"/>
        </dgm:presLayoutVars>
      </dgm:prSet>
      <dgm:spPr/>
      <dgm:t>
        <a:bodyPr/>
        <a:lstStyle/>
        <a:p>
          <a:endParaRPr lang="en-GB"/>
        </a:p>
      </dgm:t>
    </dgm:pt>
    <dgm:pt modelId="{7D140E5C-DA77-451F-BF36-62C290AEC01D}" type="pres">
      <dgm:prSet presAssocID="{FB79FB98-4F58-4B24-A758-761332183677}" presName="nodeFollowingNodes" presStyleLbl="node1" presStyleIdx="4" presStyleCnt="6">
        <dgm:presLayoutVars>
          <dgm:bulletEnabled val="1"/>
        </dgm:presLayoutVars>
      </dgm:prSet>
      <dgm:spPr/>
      <dgm:t>
        <a:bodyPr/>
        <a:lstStyle/>
        <a:p>
          <a:endParaRPr lang="en-GB"/>
        </a:p>
      </dgm:t>
    </dgm:pt>
    <dgm:pt modelId="{496696A5-9B0E-430A-90AA-ADB839AFE91C}" type="pres">
      <dgm:prSet presAssocID="{7242E0D8-D216-4442-A442-C8F8A3C7D261}" presName="nodeFollowingNodes" presStyleLbl="node1" presStyleIdx="5" presStyleCnt="6">
        <dgm:presLayoutVars>
          <dgm:bulletEnabled val="1"/>
        </dgm:presLayoutVars>
      </dgm:prSet>
      <dgm:spPr/>
      <dgm:t>
        <a:bodyPr/>
        <a:lstStyle/>
        <a:p>
          <a:endParaRPr lang="en-GB"/>
        </a:p>
      </dgm:t>
    </dgm:pt>
  </dgm:ptLst>
  <dgm:cxnLst>
    <dgm:cxn modelId="{7308B760-D5FB-4BDE-8B0A-2B3FCA8D0AEF}" type="presOf" srcId="{7242E0D8-D216-4442-A442-C8F8A3C7D261}" destId="{496696A5-9B0E-430A-90AA-ADB839AFE91C}" srcOrd="0" destOrd="0" presId="urn:microsoft.com/office/officeart/2005/8/layout/cycle3"/>
    <dgm:cxn modelId="{D335B21E-EC48-4BD6-965E-0CAC4E2CDBB9}" srcId="{080A923F-AC30-4F12-9CE4-7724DEEAE338}" destId="{7242E0D8-D216-4442-A442-C8F8A3C7D261}" srcOrd="5" destOrd="0" parTransId="{F2C3C2E7-511D-4F2D-9F41-B6D4E4C3A368}" sibTransId="{5AF94FD7-9DD5-42DA-805F-E0109C6FAE38}"/>
    <dgm:cxn modelId="{4AC133B8-1A61-4D02-A9B0-6290CED7FDFA}" type="presOf" srcId="{3CD65842-4B9B-46A4-81F3-D64B54D822AA}" destId="{155F0B91-7C67-46E1-9A7F-434043C99887}" srcOrd="0" destOrd="0" presId="urn:microsoft.com/office/officeart/2005/8/layout/cycle3"/>
    <dgm:cxn modelId="{E9FADF1B-58CA-40ED-AA70-78E610AE4A1D}" srcId="{080A923F-AC30-4F12-9CE4-7724DEEAE338}" destId="{BC819A13-7BFB-4943-A23A-275DF8778293}" srcOrd="3" destOrd="0" parTransId="{2D08D051-21ED-416C-81FD-20D3F4B09FC7}" sibTransId="{12FCCEE2-63F6-4F20-9E9F-6A6FABD54482}"/>
    <dgm:cxn modelId="{25C51015-38AA-4594-956A-C9E4B9261B0F}" srcId="{080A923F-AC30-4F12-9CE4-7724DEEAE338}" destId="{CC7F56E4-B7DA-4A27-941E-C4EFF53B354B}" srcOrd="0" destOrd="0" parTransId="{99B61827-E9C5-4A4F-83BD-704CD869BF25}" sibTransId="{38C54FCD-317B-4B91-A404-56FF73F161FF}"/>
    <dgm:cxn modelId="{6D8EA122-8E4E-49D1-876C-21A68ED0236B}" srcId="{080A923F-AC30-4F12-9CE4-7724DEEAE338}" destId="{DAA9E4F3-C9B4-4465-A63C-E885BE3C45DC}" srcOrd="2" destOrd="0" parTransId="{E9C22A3D-017E-48C4-BACD-6D4F7C7E9B04}" sibTransId="{A511E477-3130-4690-8752-234DAB279D95}"/>
    <dgm:cxn modelId="{CDABEDC3-804C-4541-9AD3-05D48BF162D6}" type="presOf" srcId="{38C54FCD-317B-4B91-A404-56FF73F161FF}" destId="{941E23AD-923B-487A-874C-DBC4B8BADD40}" srcOrd="0" destOrd="0" presId="urn:microsoft.com/office/officeart/2005/8/layout/cycle3"/>
    <dgm:cxn modelId="{2E1CA122-01CB-4364-9C58-867FBDD5E5BC}" srcId="{080A923F-AC30-4F12-9CE4-7724DEEAE338}" destId="{3CD65842-4B9B-46A4-81F3-D64B54D822AA}" srcOrd="1" destOrd="0" parTransId="{B04C7928-A2BA-4F6F-B2AA-21C8D2FDD9B3}" sibTransId="{12AB96CD-1B06-467E-B2C9-B0B0560A5B22}"/>
    <dgm:cxn modelId="{15AAA407-D5F3-48C0-94D6-BC1AAF907FBA}" type="presOf" srcId="{BC819A13-7BFB-4943-A23A-275DF8778293}" destId="{7E267FF5-99D0-4420-8E1E-95DC26F78A98}" srcOrd="0" destOrd="0" presId="urn:microsoft.com/office/officeart/2005/8/layout/cycle3"/>
    <dgm:cxn modelId="{9A4EA139-3DC6-4392-A49F-BFBF00133F4A}" type="presOf" srcId="{DAA9E4F3-C9B4-4465-A63C-E885BE3C45DC}" destId="{BD88A85D-3203-4F32-A81D-E79EB26E4C0F}" srcOrd="0" destOrd="0" presId="urn:microsoft.com/office/officeart/2005/8/layout/cycle3"/>
    <dgm:cxn modelId="{751332D0-770D-4FC7-AA37-7C942DE6D4A4}" type="presOf" srcId="{080A923F-AC30-4F12-9CE4-7724DEEAE338}" destId="{5A6289EF-D65E-4CEE-9BC5-3F171009D864}" srcOrd="0" destOrd="0" presId="urn:microsoft.com/office/officeart/2005/8/layout/cycle3"/>
    <dgm:cxn modelId="{F5F07286-44B2-4C5E-9AFB-C533FFBC4CE9}" srcId="{080A923F-AC30-4F12-9CE4-7724DEEAE338}" destId="{FB79FB98-4F58-4B24-A758-761332183677}" srcOrd="4" destOrd="0" parTransId="{A2F8684E-9CA3-4180-AAE0-0EC8F762F763}" sibTransId="{A02EB59F-A811-477C-95E0-601613C02AE2}"/>
    <dgm:cxn modelId="{8E3646E3-52FA-4123-87BA-CA0F62A88C6C}" type="presOf" srcId="{CC7F56E4-B7DA-4A27-941E-C4EFF53B354B}" destId="{C2D9AA57-8C5B-4D63-8D47-B9A007C7E790}" srcOrd="0" destOrd="0" presId="urn:microsoft.com/office/officeart/2005/8/layout/cycle3"/>
    <dgm:cxn modelId="{BF0BD93C-3374-4A39-9EDB-454184512153}" type="presOf" srcId="{FB79FB98-4F58-4B24-A758-761332183677}" destId="{7D140E5C-DA77-451F-BF36-62C290AEC01D}" srcOrd="0" destOrd="0" presId="urn:microsoft.com/office/officeart/2005/8/layout/cycle3"/>
    <dgm:cxn modelId="{22E5BAEE-F328-4C15-80AF-0B53481EB8FA}" type="presParOf" srcId="{5A6289EF-D65E-4CEE-9BC5-3F171009D864}" destId="{9C0C4046-6FD7-4DD5-8970-A0A414A69BFC}" srcOrd="0" destOrd="0" presId="urn:microsoft.com/office/officeart/2005/8/layout/cycle3"/>
    <dgm:cxn modelId="{B881F3F9-C733-4EDA-835B-F12312B093F3}" type="presParOf" srcId="{9C0C4046-6FD7-4DD5-8970-A0A414A69BFC}" destId="{C2D9AA57-8C5B-4D63-8D47-B9A007C7E790}" srcOrd="0" destOrd="0" presId="urn:microsoft.com/office/officeart/2005/8/layout/cycle3"/>
    <dgm:cxn modelId="{95950A63-0906-46E5-8950-066323180CD4}" type="presParOf" srcId="{9C0C4046-6FD7-4DD5-8970-A0A414A69BFC}" destId="{941E23AD-923B-487A-874C-DBC4B8BADD40}" srcOrd="1" destOrd="0" presId="urn:microsoft.com/office/officeart/2005/8/layout/cycle3"/>
    <dgm:cxn modelId="{DC21E1A7-5014-490B-97DA-4342D3C1615D}" type="presParOf" srcId="{9C0C4046-6FD7-4DD5-8970-A0A414A69BFC}" destId="{155F0B91-7C67-46E1-9A7F-434043C99887}" srcOrd="2" destOrd="0" presId="urn:microsoft.com/office/officeart/2005/8/layout/cycle3"/>
    <dgm:cxn modelId="{438625A5-6862-45FB-B520-7B0428DB9A4F}" type="presParOf" srcId="{9C0C4046-6FD7-4DD5-8970-A0A414A69BFC}" destId="{BD88A85D-3203-4F32-A81D-E79EB26E4C0F}" srcOrd="3" destOrd="0" presId="urn:microsoft.com/office/officeart/2005/8/layout/cycle3"/>
    <dgm:cxn modelId="{4FA5DA17-AF4C-497C-AD35-3057679EACBB}" type="presParOf" srcId="{9C0C4046-6FD7-4DD5-8970-A0A414A69BFC}" destId="{7E267FF5-99D0-4420-8E1E-95DC26F78A98}" srcOrd="4" destOrd="0" presId="urn:microsoft.com/office/officeart/2005/8/layout/cycle3"/>
    <dgm:cxn modelId="{B4F00A37-1975-4559-9B5D-40202C5DF10E}" type="presParOf" srcId="{9C0C4046-6FD7-4DD5-8970-A0A414A69BFC}" destId="{7D140E5C-DA77-451F-BF36-62C290AEC01D}" srcOrd="5" destOrd="0" presId="urn:microsoft.com/office/officeart/2005/8/layout/cycle3"/>
    <dgm:cxn modelId="{C0848375-6A8C-4DEC-ADE8-D9D31950C9F0}" type="presParOf" srcId="{9C0C4046-6FD7-4DD5-8970-A0A414A69BFC}" destId="{496696A5-9B0E-430A-90AA-ADB839AFE91C}"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E23AD-923B-487A-874C-DBC4B8BADD40}">
      <dsp:nvSpPr>
        <dsp:cNvPr id="0" name=""/>
        <dsp:cNvSpPr/>
      </dsp:nvSpPr>
      <dsp:spPr>
        <a:xfrm>
          <a:off x="2033627" y="-2675"/>
          <a:ext cx="5076745" cy="5076745"/>
        </a:xfrm>
        <a:prstGeom prst="circularArrow">
          <a:avLst>
            <a:gd name="adj1" fmla="val 5274"/>
            <a:gd name="adj2" fmla="val 312630"/>
            <a:gd name="adj3" fmla="val 14215045"/>
            <a:gd name="adj4" fmla="val 17134680"/>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9AA57-8C5B-4D63-8D47-B9A007C7E790}">
      <dsp:nvSpPr>
        <dsp:cNvPr id="0" name=""/>
        <dsp:cNvSpPr/>
      </dsp:nvSpPr>
      <dsp:spPr>
        <a:xfrm>
          <a:off x="3599780" y="3319"/>
          <a:ext cx="1944439" cy="97221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Policy and Toolkit</a:t>
          </a:r>
          <a:endParaRPr lang="en-GB" sz="1200" b="1" kern="1200" dirty="0"/>
        </a:p>
      </dsp:txBody>
      <dsp:txXfrm>
        <a:off x="3647240" y="50779"/>
        <a:ext cx="1849519" cy="877299"/>
      </dsp:txXfrm>
    </dsp:sp>
    <dsp:sp modelId="{155F0B91-7C67-46E1-9A7F-434043C99887}">
      <dsp:nvSpPr>
        <dsp:cNvPr id="0" name=""/>
        <dsp:cNvSpPr/>
      </dsp:nvSpPr>
      <dsp:spPr>
        <a:xfrm>
          <a:off x="5383387" y="1033085"/>
          <a:ext cx="1944439" cy="97221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Support</a:t>
          </a:r>
          <a:endParaRPr lang="en-GB" sz="1200" b="1" kern="1200" dirty="0"/>
        </a:p>
      </dsp:txBody>
      <dsp:txXfrm>
        <a:off x="5430847" y="1080545"/>
        <a:ext cx="1849519" cy="877299"/>
      </dsp:txXfrm>
    </dsp:sp>
    <dsp:sp modelId="{BD88A85D-3203-4F32-A81D-E79EB26E4C0F}">
      <dsp:nvSpPr>
        <dsp:cNvPr id="0" name=""/>
        <dsp:cNvSpPr/>
      </dsp:nvSpPr>
      <dsp:spPr>
        <a:xfrm>
          <a:off x="5383387" y="3092617"/>
          <a:ext cx="1944439" cy="97221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Signposting</a:t>
          </a:r>
          <a:endParaRPr lang="en-GB" sz="1200" b="1" kern="1200" dirty="0"/>
        </a:p>
      </dsp:txBody>
      <dsp:txXfrm>
        <a:off x="5430847" y="3140077"/>
        <a:ext cx="1849519" cy="877299"/>
      </dsp:txXfrm>
    </dsp:sp>
    <dsp:sp modelId="{7E267FF5-99D0-4420-8E1E-95DC26F78A98}">
      <dsp:nvSpPr>
        <dsp:cNvPr id="0" name=""/>
        <dsp:cNvSpPr/>
      </dsp:nvSpPr>
      <dsp:spPr>
        <a:xfrm>
          <a:off x="3599780" y="4122383"/>
          <a:ext cx="1944439" cy="97221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Best practice</a:t>
          </a:r>
          <a:endParaRPr lang="en-GB" sz="1200" b="1" kern="1200" dirty="0"/>
        </a:p>
      </dsp:txBody>
      <dsp:txXfrm>
        <a:off x="3647240" y="4169843"/>
        <a:ext cx="1849519" cy="877299"/>
      </dsp:txXfrm>
    </dsp:sp>
    <dsp:sp modelId="{7D140E5C-DA77-451F-BF36-62C290AEC01D}">
      <dsp:nvSpPr>
        <dsp:cNvPr id="0" name=""/>
        <dsp:cNvSpPr/>
      </dsp:nvSpPr>
      <dsp:spPr>
        <a:xfrm>
          <a:off x="1816173" y="3092617"/>
          <a:ext cx="1944439" cy="97221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Wellbeing for all – WBA’s and staff</a:t>
          </a:r>
          <a:endParaRPr lang="en-GB" sz="1200" b="1" kern="1200" dirty="0"/>
        </a:p>
      </dsp:txBody>
      <dsp:txXfrm>
        <a:off x="1863633" y="3140077"/>
        <a:ext cx="1849519" cy="877299"/>
      </dsp:txXfrm>
    </dsp:sp>
    <dsp:sp modelId="{496696A5-9B0E-430A-90AA-ADB839AFE91C}">
      <dsp:nvSpPr>
        <dsp:cNvPr id="0" name=""/>
        <dsp:cNvSpPr/>
      </dsp:nvSpPr>
      <dsp:spPr>
        <a:xfrm>
          <a:off x="1816173" y="1033085"/>
          <a:ext cx="1944439" cy="97221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Positive working and study environment</a:t>
          </a:r>
          <a:endParaRPr lang="en-GB" sz="1200" b="1" kern="1200" dirty="0"/>
        </a:p>
      </dsp:txBody>
      <dsp:txXfrm>
        <a:off x="1863633" y="1080545"/>
        <a:ext cx="1849519" cy="87729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ltLang="en-US"/>
          </a:p>
        </p:txBody>
      </p:sp>
      <p:sp>
        <p:nvSpPr>
          <p:cNvPr id="921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ltLang="en-US"/>
          </a:p>
        </p:txBody>
      </p:sp>
      <p:sp>
        <p:nvSpPr>
          <p:cNvPr id="922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ltLang="en-US"/>
          </a:p>
        </p:txBody>
      </p:sp>
      <p:sp>
        <p:nvSpPr>
          <p:cNvPr id="922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1527F0D-1066-4CC5-9648-4F1EF3CCD907}" type="slidenum">
              <a:rPr lang="en-GB" altLang="en-US"/>
              <a:pPr>
                <a:defRPr/>
              </a:pPr>
              <a:t>‹#›</a:t>
            </a:fld>
            <a:endParaRPr lang="en-GB" altLang="en-US"/>
          </a:p>
        </p:txBody>
      </p:sp>
    </p:spTree>
    <p:extLst>
      <p:ext uri="{BB962C8B-B14F-4D97-AF65-F5344CB8AC3E}">
        <p14:creationId xmlns:p14="http://schemas.microsoft.com/office/powerpoint/2010/main" val="423176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ltLang="en-US"/>
          </a:p>
        </p:txBody>
      </p:sp>
      <p:sp>
        <p:nvSpPr>
          <p:cNvPr id="819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ltLang="en-US"/>
          </a:p>
        </p:txBody>
      </p:sp>
      <p:sp>
        <p:nvSpPr>
          <p:cNvPr id="174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1133475" y="4714875"/>
            <a:ext cx="45148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8198"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ltLang="en-US"/>
          </a:p>
        </p:txBody>
      </p:sp>
      <p:sp>
        <p:nvSpPr>
          <p:cNvPr id="8199"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1752572-3183-4D9B-A7C3-F594509881B7}" type="slidenum">
              <a:rPr lang="en-GB" altLang="en-US"/>
              <a:pPr>
                <a:defRPr/>
              </a:pPr>
              <a:t>‹#›</a:t>
            </a:fld>
            <a:endParaRPr lang="en-GB" altLang="en-US"/>
          </a:p>
        </p:txBody>
      </p:sp>
    </p:spTree>
    <p:extLst>
      <p:ext uri="{BB962C8B-B14F-4D97-AF65-F5344CB8AC3E}">
        <p14:creationId xmlns:p14="http://schemas.microsoft.com/office/powerpoint/2010/main" val="4254664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C7ED3A2-FE91-4E97-8C83-0410F70B3422}" type="slidenum">
              <a:rPr lang="en-GB" altLang="en-US" smtClean="0"/>
              <a:pPr eaLnBrk="1" hangingPunct="1">
                <a:spcBef>
                  <a:spcPct val="0"/>
                </a:spcBef>
              </a:pPr>
              <a:t>1</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GB" altLang="en-US" smtClean="0"/>
          </a:p>
          <a:p>
            <a:endParaRPr lang="en-GB" altLang="en-US" smtClean="0"/>
          </a:p>
          <a:p>
            <a:endParaRPr lang="en-GB" altLang="en-US" smtClean="0"/>
          </a:p>
        </p:txBody>
      </p:sp>
      <p:sp>
        <p:nvSpPr>
          <p:cNvPr id="27652" name="Slide Number Placeholder 3"/>
          <p:cNvSpPr>
            <a:spLocks noGrp="1"/>
          </p:cNvSpPr>
          <p:nvPr>
            <p:ph type="sldNum" sz="quarter" idx="5"/>
          </p:nvPr>
        </p:nvSpPr>
        <p:spPr>
          <a:noFill/>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D6AD53D-58DD-4378-852B-48C6F752AF80}" type="slidenum">
              <a:rPr lang="en-GB" altLang="en-US" smtClean="0"/>
              <a:pPr eaLnBrk="1" hangingPunct="1">
                <a:spcBef>
                  <a:spcPct val="0"/>
                </a:spcBef>
              </a:pPr>
              <a:t>10</a:t>
            </a:fld>
            <a:endParaRPr lang="en-GB" altLang="en-US" smtClean="0"/>
          </a:p>
        </p:txBody>
      </p:sp>
      <p:sp>
        <p:nvSpPr>
          <p:cNvPr id="2" name="TextBox 1"/>
          <p:cNvSpPr txBox="1"/>
          <p:nvPr/>
        </p:nvSpPr>
        <p:spPr>
          <a:xfrm>
            <a:off x="1085850" y="4675188"/>
            <a:ext cx="4833938" cy="1754187"/>
          </a:xfrm>
          <a:prstGeom prst="rect">
            <a:avLst/>
          </a:prstGeom>
          <a:noFill/>
        </p:spPr>
        <p:txBody>
          <a:bodyPr>
            <a:spAutoFit/>
          </a:bodyPr>
          <a:lstStyle/>
          <a:p>
            <a:pPr marL="171450" indent="-171450">
              <a:buFont typeface="Arial" panose="020B0604020202020204" pitchFamily="34" charset="0"/>
              <a:buChar char="•"/>
              <a:defRPr/>
            </a:pPr>
            <a:r>
              <a:rPr lang="en-GB" sz="1200" dirty="0"/>
              <a:t>To signpost (a listening ear) not provide advice </a:t>
            </a:r>
          </a:p>
          <a:p>
            <a:pPr>
              <a:defRPr/>
            </a:pPr>
            <a:endParaRPr lang="en-GB" sz="1200" dirty="0"/>
          </a:p>
          <a:p>
            <a:pPr marL="171450" indent="-171450">
              <a:buFont typeface="Arial" panose="020B0604020202020204" pitchFamily="34" charset="0"/>
              <a:buChar char="•"/>
              <a:defRPr/>
            </a:pPr>
            <a:r>
              <a:rPr lang="en-GB" sz="1200" dirty="0"/>
              <a:t>Some </a:t>
            </a:r>
            <a:r>
              <a:rPr lang="en-GB" sz="1200" dirty="0" err="1"/>
              <a:t>depts</a:t>
            </a:r>
            <a:r>
              <a:rPr lang="en-GB" sz="1200" dirty="0"/>
              <a:t> have taken forward WB initiatives – your role is to encourage and facilitate</a:t>
            </a:r>
          </a:p>
          <a:p>
            <a:pPr marL="171450" indent="-171450">
              <a:buFont typeface="Arial" panose="020B0604020202020204" pitchFamily="34" charset="0"/>
              <a:buChar char="•"/>
              <a:defRPr/>
            </a:pPr>
            <a:endParaRPr lang="en-GB" sz="1200" dirty="0"/>
          </a:p>
          <a:p>
            <a:pPr marL="171450" indent="-171450">
              <a:buFont typeface="Arial" panose="020B0604020202020204" pitchFamily="34" charset="0"/>
              <a:buChar char="•"/>
              <a:defRPr/>
            </a:pPr>
            <a:r>
              <a:rPr lang="en-GB" sz="1200" dirty="0"/>
              <a:t>We will keep you informed on </a:t>
            </a:r>
            <a:r>
              <a:rPr lang="en-GB" sz="1200" dirty="0" err="1"/>
              <a:t>Uni</a:t>
            </a:r>
            <a:r>
              <a:rPr lang="en-GB" sz="1200" dirty="0"/>
              <a:t>-wide Initiatives</a:t>
            </a:r>
          </a:p>
          <a:p>
            <a:pPr marL="171450" indent="-171450">
              <a:buFont typeface="Arial" panose="020B0604020202020204" pitchFamily="34" charset="0"/>
              <a:buChar char="•"/>
              <a:defRPr/>
            </a:pPr>
            <a:endParaRPr lang="en-GB" sz="1200" dirty="0"/>
          </a:p>
          <a:p>
            <a:pPr marL="171450" indent="-171450">
              <a:buFont typeface="Arial" panose="020B0604020202020204" pitchFamily="34" charset="0"/>
              <a:buChar char="•"/>
              <a:defRPr/>
            </a:pPr>
            <a:r>
              <a:rPr lang="en-GB" sz="1200" dirty="0"/>
              <a:t>We will invite you to network meetings and advise you of </a:t>
            </a:r>
            <a:r>
              <a:rPr lang="en-GB" sz="1200" dirty="0" err="1"/>
              <a:t>opps</a:t>
            </a:r>
            <a:endParaRPr lang="en-GB" sz="1200" dirty="0"/>
          </a:p>
          <a:p>
            <a:pPr>
              <a:defRPr/>
            </a:pPr>
            <a:endParaRPr lang="en-GB"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GB" altLang="en-US" smtClean="0"/>
          </a:p>
          <a:p>
            <a:endParaRPr lang="en-GB" altLang="en-US" smtClean="0"/>
          </a:p>
          <a:p>
            <a:endParaRPr lang="en-GB" altLang="en-US" smtClean="0"/>
          </a:p>
        </p:txBody>
      </p:sp>
      <p:sp>
        <p:nvSpPr>
          <p:cNvPr id="28676" name="Slide Number Placeholder 3"/>
          <p:cNvSpPr>
            <a:spLocks noGrp="1"/>
          </p:cNvSpPr>
          <p:nvPr>
            <p:ph type="sldNum" sz="quarter" idx="5"/>
          </p:nvPr>
        </p:nvSpPr>
        <p:spPr>
          <a:noFill/>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052AE5D-BA9C-487A-ACE4-555DC23CBDB7}" type="slidenum">
              <a:rPr lang="en-GB" altLang="en-US" smtClean="0"/>
              <a:pPr eaLnBrk="1" hangingPunct="1">
                <a:spcBef>
                  <a:spcPct val="0"/>
                </a:spcBef>
              </a:pPr>
              <a:t>11</a:t>
            </a:fld>
            <a:endParaRPr lang="en-GB" altLang="en-US" smtClean="0"/>
          </a:p>
        </p:txBody>
      </p:sp>
      <p:sp>
        <p:nvSpPr>
          <p:cNvPr id="2" name="TextBox 1"/>
          <p:cNvSpPr txBox="1"/>
          <p:nvPr/>
        </p:nvSpPr>
        <p:spPr>
          <a:xfrm>
            <a:off x="950913" y="5035550"/>
            <a:ext cx="4751387" cy="2308225"/>
          </a:xfrm>
          <a:prstGeom prst="rect">
            <a:avLst/>
          </a:prstGeom>
          <a:noFill/>
        </p:spPr>
        <p:txBody>
          <a:bodyPr>
            <a:spAutoFit/>
          </a:bodyPr>
          <a:lstStyle/>
          <a:p>
            <a:pPr>
              <a:defRPr/>
            </a:pPr>
            <a:r>
              <a:rPr lang="en-GB" sz="1200" dirty="0"/>
              <a:t>Hope the </a:t>
            </a:r>
            <a:r>
              <a:rPr lang="en-GB" sz="1200" dirty="0" err="1"/>
              <a:t>mgt</a:t>
            </a:r>
            <a:r>
              <a:rPr lang="en-GB" sz="1200" dirty="0"/>
              <a:t> WBA will </a:t>
            </a:r>
          </a:p>
          <a:p>
            <a:pPr>
              <a:defRPr/>
            </a:pPr>
            <a:endParaRPr lang="en-GB" sz="1200" dirty="0"/>
          </a:p>
          <a:p>
            <a:pPr marL="171450" indent="-171450">
              <a:buFont typeface="Arial" panose="020B0604020202020204" pitchFamily="34" charset="0"/>
              <a:buChar char="•"/>
              <a:defRPr/>
            </a:pPr>
            <a:r>
              <a:rPr lang="en-GB" sz="1200" dirty="0"/>
              <a:t>raise any WB aspects of matters under discussion at meetings e.g. new buildings/refurbs </a:t>
            </a:r>
            <a:r>
              <a:rPr lang="en-GB" sz="1200" dirty="0" err="1"/>
              <a:t>etc</a:t>
            </a:r>
            <a:endParaRPr lang="en-GB" sz="1200" dirty="0"/>
          </a:p>
          <a:p>
            <a:pPr>
              <a:defRPr/>
            </a:pPr>
            <a:endParaRPr lang="en-GB" sz="1200" dirty="0"/>
          </a:p>
          <a:p>
            <a:pPr marL="171450" indent="-171450">
              <a:buFont typeface="Arial" panose="020B0604020202020204" pitchFamily="34" charset="0"/>
              <a:buChar char="•"/>
              <a:defRPr/>
            </a:pPr>
            <a:r>
              <a:rPr lang="en-GB" sz="1200" dirty="0"/>
              <a:t>Encourage WB to be included as a topic in probation and SRD meetings</a:t>
            </a:r>
          </a:p>
          <a:p>
            <a:pPr marL="171450" indent="-171450">
              <a:buFont typeface="Arial" panose="020B0604020202020204" pitchFamily="34" charset="0"/>
              <a:buChar char="•"/>
              <a:defRPr/>
            </a:pPr>
            <a:endParaRPr lang="en-GB" sz="1200" dirty="0"/>
          </a:p>
          <a:p>
            <a:pPr marL="171450" indent="-171450">
              <a:buFont typeface="Arial" panose="020B0604020202020204" pitchFamily="34" charset="0"/>
              <a:buChar char="•"/>
              <a:defRPr/>
            </a:pPr>
            <a:r>
              <a:rPr lang="en-GB" sz="1200" dirty="0"/>
              <a:t>Alert the </a:t>
            </a:r>
            <a:r>
              <a:rPr lang="en-GB" sz="1200" dirty="0" err="1"/>
              <a:t>HoD</a:t>
            </a:r>
            <a:r>
              <a:rPr lang="en-GB" sz="1200" dirty="0"/>
              <a:t> to any generic WB issues in the institution with a view to resolving them</a:t>
            </a:r>
          </a:p>
          <a:p>
            <a:pPr>
              <a:defRPr/>
            </a:pPr>
            <a:endParaRPr lang="en-GB" sz="1200" dirty="0"/>
          </a:p>
          <a:p>
            <a:pPr>
              <a:defRPr/>
            </a:pPr>
            <a:endParaRPr lang="en-GB"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GB" altLang="en-US" smtClean="0"/>
          </a:p>
          <a:p>
            <a:endParaRPr lang="en-GB" altLang="en-US" smtClean="0"/>
          </a:p>
          <a:p>
            <a:endParaRPr lang="en-GB" altLang="en-US" smtClean="0"/>
          </a:p>
        </p:txBody>
      </p:sp>
      <p:sp>
        <p:nvSpPr>
          <p:cNvPr id="29700" name="Slide Number Placeholder 3"/>
          <p:cNvSpPr>
            <a:spLocks noGrp="1"/>
          </p:cNvSpPr>
          <p:nvPr>
            <p:ph type="sldNum" sz="quarter" idx="5"/>
          </p:nvPr>
        </p:nvSpPr>
        <p:spPr>
          <a:noFill/>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47787F-B96F-46E0-8F99-F2991F8BE4F6}" type="slidenum">
              <a:rPr lang="en-GB" altLang="en-US" smtClean="0"/>
              <a:pPr eaLnBrk="1" hangingPunct="1">
                <a:spcBef>
                  <a:spcPct val="0"/>
                </a:spcBef>
              </a:pPr>
              <a:t>12</a:t>
            </a:fld>
            <a:endParaRPr lang="en-GB" altLang="en-US" smtClean="0"/>
          </a:p>
        </p:txBody>
      </p:sp>
      <p:sp>
        <p:nvSpPr>
          <p:cNvPr id="2" name="TextBox 1"/>
          <p:cNvSpPr txBox="1"/>
          <p:nvPr/>
        </p:nvSpPr>
        <p:spPr>
          <a:xfrm>
            <a:off x="950913" y="4964113"/>
            <a:ext cx="5256212" cy="3784600"/>
          </a:xfrm>
          <a:prstGeom prst="rect">
            <a:avLst/>
          </a:prstGeom>
          <a:noFill/>
        </p:spPr>
        <p:txBody>
          <a:bodyPr>
            <a:spAutoFit/>
          </a:bodyPr>
          <a:lstStyle/>
          <a:p>
            <a:pPr>
              <a:defRPr/>
            </a:pPr>
            <a:r>
              <a:rPr lang="en-GB" sz="1200" dirty="0"/>
              <a:t>HR involvement may include:</a:t>
            </a:r>
          </a:p>
          <a:p>
            <a:pPr>
              <a:defRPr/>
            </a:pPr>
            <a:endParaRPr lang="en-GB" sz="1200" dirty="0"/>
          </a:p>
          <a:p>
            <a:pPr marL="171450" indent="-171450">
              <a:buFont typeface="Arial" panose="020B0604020202020204" pitchFamily="34" charset="0"/>
              <a:buChar char="•"/>
              <a:defRPr/>
            </a:pPr>
            <a:r>
              <a:rPr lang="en-GB" sz="1200" dirty="0"/>
              <a:t>Working in the HR operations team supporting institutions in which case they will be working with the DA and </a:t>
            </a:r>
            <a:r>
              <a:rPr lang="en-GB" sz="1200" dirty="0" err="1"/>
              <a:t>HoI</a:t>
            </a:r>
            <a:r>
              <a:rPr lang="en-GB" sz="1200" dirty="0"/>
              <a:t> to provide support to individuals with WB issues or promoting understanding of policies</a:t>
            </a:r>
          </a:p>
          <a:p>
            <a:pPr>
              <a:defRPr/>
            </a:pPr>
            <a:endParaRPr lang="en-GB" sz="1200" dirty="0"/>
          </a:p>
          <a:p>
            <a:pPr marL="171450" indent="-171450">
              <a:buFont typeface="Arial" panose="020B0604020202020204" pitchFamily="34" charset="0"/>
              <a:buChar char="•"/>
              <a:defRPr/>
            </a:pPr>
            <a:r>
              <a:rPr lang="en-GB" sz="1200" dirty="0"/>
              <a:t>HR staff in these teams , in E&amp;D, on the Strategy side or in other operational areas may also be developing and implementing policies</a:t>
            </a:r>
          </a:p>
          <a:p>
            <a:pPr>
              <a:defRPr/>
            </a:pPr>
            <a:endParaRPr lang="en-GB" sz="1200" dirty="0"/>
          </a:p>
          <a:p>
            <a:pPr marL="171450" indent="-171450">
              <a:buFont typeface="Arial" panose="020B0604020202020204" pitchFamily="34" charset="0"/>
              <a:buChar char="•"/>
              <a:defRPr/>
            </a:pPr>
            <a:r>
              <a:rPr lang="en-GB" sz="1200" dirty="0"/>
              <a:t>We also have a role in setting up and co-ordinating networks of internal staff who have been trained as mediators (Jackie will speak in a minute about the Mediation service).</a:t>
            </a:r>
          </a:p>
          <a:p>
            <a:pPr marL="171450" indent="-171450">
              <a:buFont typeface="Arial" panose="020B0604020202020204" pitchFamily="34" charset="0"/>
              <a:buChar char="•"/>
              <a:defRPr/>
            </a:pPr>
            <a:endParaRPr lang="en-GB" sz="1200" dirty="0"/>
          </a:p>
          <a:p>
            <a:pPr marL="171450" indent="-171450">
              <a:buFont typeface="Arial" panose="020B0604020202020204" pitchFamily="34" charset="0"/>
              <a:buChar char="•"/>
              <a:defRPr/>
            </a:pPr>
            <a:r>
              <a:rPr lang="en-GB" sz="1200" dirty="0"/>
              <a:t>Also, there is an HR team who are taking forward the WB initiatives – </a:t>
            </a:r>
            <a:r>
              <a:rPr lang="en-GB" sz="1200" dirty="0" err="1"/>
              <a:t>Jackies</a:t>
            </a:r>
            <a:r>
              <a:rPr lang="en-GB" sz="1200" dirty="0"/>
              <a:t>, Kaitlin, Miriam Lynn and me. </a:t>
            </a:r>
          </a:p>
          <a:p>
            <a:pPr marL="171450" indent="-171450">
              <a:buFont typeface="Arial" panose="020B0604020202020204" pitchFamily="34" charset="0"/>
              <a:buChar char="•"/>
              <a:defRPr/>
            </a:pPr>
            <a:endParaRPr lang="en-GB" sz="1200" dirty="0"/>
          </a:p>
          <a:p>
            <a:pPr marL="171450" indent="-171450">
              <a:buFont typeface="Arial" panose="020B0604020202020204" pitchFamily="34" charset="0"/>
              <a:buChar char="•"/>
              <a:defRPr/>
            </a:pPr>
            <a:r>
              <a:rPr lang="en-GB" sz="1200" dirty="0"/>
              <a:t>We also have an email address for queries or suggestions</a:t>
            </a:r>
          </a:p>
          <a:p>
            <a:pPr marL="171450" indent="-171450">
              <a:buFont typeface="Arial" panose="020B0604020202020204" pitchFamily="34" charset="0"/>
              <a:buChar char="•"/>
              <a:defRPr/>
            </a:pPr>
            <a:endParaRPr lang="en-GB" sz="1200" dirty="0"/>
          </a:p>
          <a:p>
            <a:pPr>
              <a:defRPr/>
            </a:pPr>
            <a:endParaRPr lang="en-GB" sz="1200" dirty="0"/>
          </a:p>
          <a:p>
            <a:pPr marL="171450" indent="-171450">
              <a:buFont typeface="Arial" panose="020B0604020202020204" pitchFamily="34" charset="0"/>
              <a:buChar char="•"/>
              <a:defRPr/>
            </a:pPr>
            <a:endParaRPr lang="en-GB"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xfrm>
            <a:off x="1133475" y="4530725"/>
            <a:ext cx="4514850" cy="4651375"/>
          </a:xfrm>
        </p:spPr>
        <p:txBody>
          <a:bodyPr/>
          <a:lstStyle/>
          <a:p>
            <a:pPr>
              <a:defRPr/>
            </a:pPr>
            <a:endParaRPr lang="en-GB" sz="1000" dirty="0"/>
          </a:p>
        </p:txBody>
      </p:sp>
      <p:sp>
        <p:nvSpPr>
          <p:cNvPr id="30724" name="Slide Number Placeholder 3"/>
          <p:cNvSpPr>
            <a:spLocks noGrp="1"/>
          </p:cNvSpPr>
          <p:nvPr>
            <p:ph type="sldNum" sz="quarter" idx="5"/>
          </p:nvPr>
        </p:nvSpPr>
        <p:spPr>
          <a:noFill/>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BE4BD86-8D25-48AD-8841-8F59D1BA9F52}" type="slidenum">
              <a:rPr lang="en-GB" altLang="en-US" smtClean="0"/>
              <a:pPr eaLnBrk="1" hangingPunct="1">
                <a:spcBef>
                  <a:spcPct val="0"/>
                </a:spcBef>
              </a:pPr>
              <a:t>13</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GB" altLang="en-US" dirty="0" smtClean="0"/>
          </a:p>
          <a:p>
            <a:endParaRPr lang="en-GB" altLang="en-US" dirty="0" smtClean="0"/>
          </a:p>
        </p:txBody>
      </p:sp>
      <p:sp>
        <p:nvSpPr>
          <p:cNvPr id="31748" name="Slide Number Placeholder 3"/>
          <p:cNvSpPr>
            <a:spLocks noGrp="1"/>
          </p:cNvSpPr>
          <p:nvPr>
            <p:ph type="sldNum" sz="quarter" idx="5"/>
          </p:nvPr>
        </p:nvSpPr>
        <p:spPr>
          <a:noFill/>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BEE9FE6-280C-4810-8CC3-C83FD730B1DF}" type="slidenum">
              <a:rPr lang="en-GB" altLang="en-US" smtClean="0"/>
              <a:pPr eaLnBrk="1" hangingPunct="1">
                <a:spcBef>
                  <a:spcPct val="0"/>
                </a:spcBef>
              </a:pPr>
              <a:t>14</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7CBDA2-BF0B-4193-9CF7-8BC4FDC519D9}" type="slidenum">
              <a:rPr lang="en-GB" smtClean="0">
                <a:solidFill>
                  <a:prstClr val="black"/>
                </a:solidFill>
              </a:rPr>
              <a:pPr eaLnBrk="1" hangingPunct="1"/>
              <a:t>15</a:t>
            </a:fld>
            <a:endParaRPr lang="en-GB" smtClean="0">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GB" dirty="0" smtClean="0"/>
          </a:p>
        </p:txBody>
      </p:sp>
    </p:spTree>
    <p:extLst>
      <p:ext uri="{BB962C8B-B14F-4D97-AF65-F5344CB8AC3E}">
        <p14:creationId xmlns:p14="http://schemas.microsoft.com/office/powerpoint/2010/main" val="1548807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15C5E1-8D29-48E3-99FC-1FB13C1093F8}" type="slidenum">
              <a:rPr lang="en-GB" smtClean="0">
                <a:solidFill>
                  <a:prstClr val="black"/>
                </a:solidFill>
              </a:rPr>
              <a:pPr eaLnBrk="1" hangingPunct="1"/>
              <a:t>16</a:t>
            </a:fld>
            <a:endParaRPr lang="en-GB"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GB" sz="900" dirty="0" smtClean="0"/>
          </a:p>
        </p:txBody>
      </p:sp>
    </p:spTree>
    <p:extLst>
      <p:ext uri="{BB962C8B-B14F-4D97-AF65-F5344CB8AC3E}">
        <p14:creationId xmlns:p14="http://schemas.microsoft.com/office/powerpoint/2010/main" val="2045127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80000"/>
              </a:lnSpc>
              <a:buFontTx/>
              <a:buNone/>
            </a:pPr>
            <a:endParaRPr lang="en-GB" sz="1800" dirty="0" smtClean="0"/>
          </a:p>
        </p:txBody>
      </p:sp>
      <p:sp>
        <p:nvSpPr>
          <p:cNvPr id="4" name="Slide Number Placeholder 3"/>
          <p:cNvSpPr>
            <a:spLocks noGrp="1"/>
          </p:cNvSpPr>
          <p:nvPr>
            <p:ph type="sldNum" sz="quarter" idx="10"/>
          </p:nvPr>
        </p:nvSpPr>
        <p:spPr/>
        <p:txBody>
          <a:bodyPr/>
          <a:lstStyle/>
          <a:p>
            <a:pPr>
              <a:defRPr/>
            </a:pPr>
            <a:fld id="{8C05B1CC-FA6E-49D2-8F06-02AEA618B70A}" type="slidenum">
              <a:rPr lang="en-GB" smtClean="0">
                <a:solidFill>
                  <a:prstClr val="black"/>
                </a:solidFill>
              </a:rPr>
              <a:pPr>
                <a:defRPr/>
              </a:pPr>
              <a:t>17</a:t>
            </a:fld>
            <a:endParaRPr lang="en-GB">
              <a:solidFill>
                <a:prstClr val="black"/>
              </a:solidFill>
            </a:endParaRPr>
          </a:p>
        </p:txBody>
      </p:sp>
    </p:spTree>
    <p:extLst>
      <p:ext uri="{BB962C8B-B14F-4D97-AF65-F5344CB8AC3E}">
        <p14:creationId xmlns:p14="http://schemas.microsoft.com/office/powerpoint/2010/main" val="998500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5224E8-4740-4C72-BEF0-A8DBE980A29A}" type="slidenum">
              <a:rPr lang="en-GB" altLang="en-US" smtClean="0">
                <a:solidFill>
                  <a:prstClr val="black"/>
                </a:solidFill>
              </a:rPr>
              <a:pPr eaLnBrk="1" hangingPunct="1">
                <a:spcBef>
                  <a:spcPct val="0"/>
                </a:spcBef>
              </a:pPr>
              <a:t>18</a:t>
            </a:fld>
            <a:endParaRPr lang="en-GB" altLang="en-US"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C3C625-99A0-45E0-B306-2ED715E392FF}" type="slidenum">
              <a:rPr lang="en-GB" altLang="en-US" smtClean="0">
                <a:solidFill>
                  <a:prstClr val="black"/>
                </a:solidFill>
                <a:ea typeface="MS PGothic" pitchFamily="34" charset="-128"/>
              </a:rPr>
              <a:pPr eaLnBrk="1" hangingPunct="1"/>
              <a:t>19</a:t>
            </a:fld>
            <a:endParaRPr lang="en-GB" altLang="en-US" smtClean="0">
              <a:solidFill>
                <a:prstClr val="black"/>
              </a:solidFill>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xfrm>
            <a:off x="1133475" y="4530725"/>
            <a:ext cx="4514850" cy="4968875"/>
          </a:xfrm>
          <a:noFill/>
        </p:spPr>
        <p:txBody>
          <a:bodyPr/>
          <a:lstStyle/>
          <a:p>
            <a:endParaRPr lang="en-US" altLang="en-US" dirty="0" smtClean="0"/>
          </a:p>
        </p:txBody>
      </p:sp>
      <p:sp>
        <p:nvSpPr>
          <p:cNvPr id="19460" name="Slide Number Placeholder 3"/>
          <p:cNvSpPr>
            <a:spLocks noGrp="1"/>
          </p:cNvSpPr>
          <p:nvPr>
            <p:ph type="sldNum" sz="quarter" idx="5"/>
          </p:nvPr>
        </p:nvSpPr>
        <p:spPr>
          <a:noFill/>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14FC059-FD5E-4826-B256-4EB102BA522B}" type="slidenum">
              <a:rPr lang="en-GB" altLang="en-US" smtClean="0"/>
              <a:pPr eaLnBrk="1" hangingPunct="1">
                <a:spcBef>
                  <a:spcPct val="0"/>
                </a:spcBef>
              </a:pPr>
              <a:t>2</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054133-5C8D-4A1A-930E-1FB75F3EDC23}" type="slidenum">
              <a:rPr lang="en-GB" altLang="en-US" smtClean="0">
                <a:solidFill>
                  <a:prstClr val="black"/>
                </a:solidFill>
              </a:rPr>
              <a:pPr eaLnBrk="1" hangingPunct="1">
                <a:spcBef>
                  <a:spcPct val="0"/>
                </a:spcBef>
              </a:pPr>
              <a:t>21</a:t>
            </a:fld>
            <a:endParaRPr lang="en-GB" altLang="en-US"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US" altLang="en-US" smtClean="0"/>
          </a:p>
        </p:txBody>
      </p:sp>
      <p:sp>
        <p:nvSpPr>
          <p:cNvPr id="81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496A89-8F8C-4AFE-93F9-BC12478F8592}" type="slidenum">
              <a:rPr lang="en-GB" altLang="en-US" smtClean="0">
                <a:solidFill>
                  <a:srgbClr val="000000"/>
                </a:solidFill>
              </a:rPr>
              <a:pPr eaLnBrk="1" hangingPunct="1">
                <a:spcBef>
                  <a:spcPct val="0"/>
                </a:spcBef>
              </a:pPr>
              <a:t>22</a:t>
            </a:fld>
            <a:endParaRPr lang="en-GB" alt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US" altLang="en-US" smtClean="0"/>
          </a:p>
        </p:txBody>
      </p:sp>
      <p:sp>
        <p:nvSpPr>
          <p:cNvPr id="92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440D01-E7D4-48D2-B806-44FB57D4E076}" type="slidenum">
              <a:rPr lang="en-GB" altLang="en-US" smtClean="0">
                <a:solidFill>
                  <a:srgbClr val="000000"/>
                </a:solidFill>
              </a:rPr>
              <a:pPr eaLnBrk="1" hangingPunct="1">
                <a:spcBef>
                  <a:spcPct val="0"/>
                </a:spcBef>
              </a:pPr>
              <a:t>23</a:t>
            </a:fld>
            <a:endParaRPr lang="en-GB" alt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C2193C8-F164-4382-A1B0-93FE0908BC2A}" type="slidenum">
              <a:rPr lang="en-GB" altLang="en-US">
                <a:solidFill>
                  <a:prstClr val="black"/>
                </a:solidFill>
              </a:rPr>
              <a:pPr>
                <a:spcBef>
                  <a:spcPct val="0"/>
                </a:spcBef>
              </a:pPr>
              <a:t>24</a:t>
            </a:fld>
            <a:endParaRPr lang="en-GB" altLang="en-US">
              <a:solidFill>
                <a:prstClr val="black"/>
              </a:solidFill>
            </a:endParaRPr>
          </a:p>
        </p:txBody>
      </p:sp>
      <p:sp>
        <p:nvSpPr>
          <p:cNvPr id="25603"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1130300" y="4714875"/>
            <a:ext cx="4519613" cy="4467225"/>
          </a:xfrm>
        </p:spPr>
        <p:txBody>
          <a:bodyPr lIns="95262" tIns="47631" rIns="95262" bIns="47631"/>
          <a:lstStyle/>
          <a:p>
            <a:pPr eaLnBrk="1" hangingPunct="1">
              <a:spcBef>
                <a:spcPct val="0"/>
              </a:spcBef>
              <a:defRPr/>
            </a:pPr>
            <a:endParaRPr lang="en-US" altLang="en-US" sz="1100" dirty="0" smtClean="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p:txBody>
          <a:bodyPr/>
          <a:lstStyle/>
          <a:p>
            <a:pPr>
              <a:defRPr/>
            </a:pPr>
            <a:endParaRPr lang="en-US" altLang="en-US" sz="1100" dirty="0" smtClean="0">
              <a:latin typeface="+mn-lt"/>
            </a:endParaRPr>
          </a:p>
        </p:txBody>
      </p:sp>
      <p:sp>
        <p:nvSpPr>
          <p:cNvPr id="2662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F83CD2C-82D8-4A2B-9A89-EAE3B4144E44}" type="slidenum">
              <a:rPr lang="en-GB" altLang="en-US">
                <a:solidFill>
                  <a:prstClr val="black"/>
                </a:solidFill>
              </a:rPr>
              <a:pPr>
                <a:spcBef>
                  <a:spcPct val="0"/>
                </a:spcBef>
              </a:pPr>
              <a:t>25</a:t>
            </a:fld>
            <a:endParaRPr lang="en-GB"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p:txBody>
          <a:bodyPr/>
          <a:lstStyle/>
          <a:p>
            <a:pPr>
              <a:defRPr/>
            </a:pPr>
            <a:endParaRPr lang="en-US" altLang="en-US" sz="1100" dirty="0" smtClean="0">
              <a:latin typeface="+mn-lt"/>
            </a:endParaRPr>
          </a:p>
        </p:txBody>
      </p:sp>
      <p:sp>
        <p:nvSpPr>
          <p:cNvPr id="2765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F548A32-7199-45BA-9E52-CBA537ED46B1}" type="slidenum">
              <a:rPr lang="en-GB" altLang="en-US">
                <a:solidFill>
                  <a:prstClr val="black"/>
                </a:solidFill>
              </a:rPr>
              <a:pPr>
                <a:spcBef>
                  <a:spcPct val="0"/>
                </a:spcBef>
              </a:pPr>
              <a:t>26</a:t>
            </a:fld>
            <a:endParaRPr lang="en-GB"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p:txBody>
          <a:bodyPr/>
          <a:lstStyle/>
          <a:p>
            <a:pPr>
              <a:defRPr/>
            </a:pPr>
            <a:endParaRPr lang="en-US" altLang="en-US" sz="1100" dirty="0" smtClean="0"/>
          </a:p>
          <a:p>
            <a:pPr>
              <a:defRPr/>
            </a:pPr>
            <a:endParaRPr lang="en-GB" altLang="en-US" sz="1100" dirty="0" smtClean="0">
              <a:latin typeface="+mj-lt"/>
            </a:endParaRPr>
          </a:p>
        </p:txBody>
      </p:sp>
      <p:sp>
        <p:nvSpPr>
          <p:cNvPr id="2867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180347A-AF2B-496B-93FA-40D5B9A996B5}" type="slidenum">
              <a:rPr lang="en-GB" altLang="en-US">
                <a:solidFill>
                  <a:prstClr val="black"/>
                </a:solidFill>
              </a:rPr>
              <a:pPr>
                <a:spcBef>
                  <a:spcPct val="0"/>
                </a:spcBef>
              </a:pPr>
              <a:t>27</a:t>
            </a:fld>
            <a:endParaRPr lang="en-GB"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altLang="en-US" dirty="0" smtClean="0"/>
          </a:p>
        </p:txBody>
      </p:sp>
      <p:sp>
        <p:nvSpPr>
          <p:cNvPr id="2970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BAAEE71-87FD-4760-8DE0-A97E6F8A747F}" type="slidenum">
              <a:rPr lang="en-GB" altLang="en-US">
                <a:solidFill>
                  <a:prstClr val="black"/>
                </a:solidFill>
              </a:rPr>
              <a:pPr>
                <a:spcBef>
                  <a:spcPct val="0"/>
                </a:spcBef>
              </a:pPr>
              <a:t>28</a:t>
            </a:fld>
            <a:endParaRPr lang="en-GB"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dirty="0" smtClean="0"/>
          </a:p>
        </p:txBody>
      </p:sp>
      <p:sp>
        <p:nvSpPr>
          <p:cNvPr id="3072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C719362-E597-4DDC-B769-545AB61B5683}" type="slidenum">
              <a:rPr lang="en-GB" altLang="en-US">
                <a:solidFill>
                  <a:prstClr val="black"/>
                </a:solidFill>
              </a:rPr>
              <a:pPr>
                <a:spcBef>
                  <a:spcPct val="0"/>
                </a:spcBef>
              </a:pPr>
              <a:t>29</a:t>
            </a:fld>
            <a:endParaRPr lang="en-GB"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dirty="0" smtClean="0"/>
          </a:p>
        </p:txBody>
      </p:sp>
      <p:sp>
        <p:nvSpPr>
          <p:cNvPr id="3174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D095209-BAEE-4DAA-9F3C-12D3541F5DEB}" type="slidenum">
              <a:rPr lang="en-GB" altLang="en-US">
                <a:solidFill>
                  <a:prstClr val="black"/>
                </a:solidFill>
              </a:rPr>
              <a:pPr>
                <a:spcBef>
                  <a:spcPct val="0"/>
                </a:spcBef>
              </a:pPr>
              <a:t>30</a:t>
            </a:fld>
            <a:endParaRPr lang="en-GB"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altLang="en-US" sz="1400" dirty="0" smtClean="0"/>
          </a:p>
        </p:txBody>
      </p:sp>
      <p:sp>
        <p:nvSpPr>
          <p:cNvPr id="204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314221F-23CD-46B1-B855-FF6A9D810166}" type="slidenum">
              <a:rPr lang="en-GB" altLang="en-US" smtClean="0"/>
              <a:pPr eaLnBrk="1" hangingPunct="1">
                <a:spcBef>
                  <a:spcPct val="0"/>
                </a:spcBef>
              </a:pPr>
              <a:t>3</a:t>
            </a:fld>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p:txBody>
          <a:bodyPr/>
          <a:lstStyle/>
          <a:p>
            <a:pPr>
              <a:defRPr/>
            </a:pPr>
            <a:endParaRPr lang="en-US" altLang="en-US" sz="1100" dirty="0" smtClean="0">
              <a:latin typeface="+mn-lt"/>
            </a:endParaRPr>
          </a:p>
        </p:txBody>
      </p:sp>
      <p:sp>
        <p:nvSpPr>
          <p:cNvPr id="3277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5FA1096-5F66-4D77-8604-00EDE1C8D2F0}" type="slidenum">
              <a:rPr lang="en-GB" altLang="en-US">
                <a:solidFill>
                  <a:prstClr val="black"/>
                </a:solidFill>
              </a:rPr>
              <a:pPr>
                <a:spcBef>
                  <a:spcPct val="0"/>
                </a:spcBef>
              </a:pPr>
              <a:t>31</a:t>
            </a:fld>
            <a:endParaRPr lang="en-GB"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p:txBody>
          <a:bodyPr/>
          <a:lstStyle/>
          <a:p>
            <a:pPr>
              <a:defRPr/>
            </a:pPr>
            <a:endParaRPr lang="en-GB" altLang="en-US" sz="1100" dirty="0" smtClean="0">
              <a:latin typeface="+mn-lt"/>
            </a:endParaRPr>
          </a:p>
        </p:txBody>
      </p:sp>
      <p:sp>
        <p:nvSpPr>
          <p:cNvPr id="337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912C5D7-56D2-434C-87FB-D83F6F2367D5}" type="slidenum">
              <a:rPr lang="en-GB" altLang="en-US">
                <a:solidFill>
                  <a:prstClr val="black"/>
                </a:solidFill>
              </a:rPr>
              <a:pPr>
                <a:spcBef>
                  <a:spcPct val="0"/>
                </a:spcBef>
              </a:pPr>
              <a:t>32</a:t>
            </a:fld>
            <a:endParaRPr lang="en-GB"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p:txBody>
          <a:bodyPr/>
          <a:lstStyle/>
          <a:p>
            <a:pPr>
              <a:defRPr/>
            </a:pPr>
            <a:endParaRPr lang="en-US" altLang="en-US" dirty="0" smtClean="0">
              <a:latin typeface="Arial" panose="020B0604020202020204" pitchFamily="34" charset="0"/>
            </a:endParaRPr>
          </a:p>
        </p:txBody>
      </p:sp>
      <p:sp>
        <p:nvSpPr>
          <p:cNvPr id="348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2F36C76-57D3-4BFA-AD21-D05825972A17}" type="slidenum">
              <a:rPr lang="en-GB" altLang="en-US">
                <a:solidFill>
                  <a:prstClr val="black"/>
                </a:solidFill>
              </a:rPr>
              <a:pPr>
                <a:spcBef>
                  <a:spcPct val="0"/>
                </a:spcBef>
              </a:pPr>
              <a:t>33</a:t>
            </a:fld>
            <a:endParaRPr lang="en-GB"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p:txBody>
          <a:bodyPr/>
          <a:lstStyle/>
          <a:p>
            <a:pPr>
              <a:defRPr/>
            </a:pPr>
            <a:endParaRPr lang="en-GB" altLang="en-US" sz="1100" dirty="0" smtClean="0">
              <a:latin typeface="+mj-lt"/>
            </a:endParaRPr>
          </a:p>
        </p:txBody>
      </p:sp>
      <p:sp>
        <p:nvSpPr>
          <p:cNvPr id="3584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E759044-A657-4FC0-A08F-04553F3E9FCF}" type="slidenum">
              <a:rPr lang="en-GB" altLang="en-US">
                <a:solidFill>
                  <a:prstClr val="black"/>
                </a:solidFill>
              </a:rPr>
              <a:pPr>
                <a:spcBef>
                  <a:spcPct val="0"/>
                </a:spcBef>
              </a:pPr>
              <a:t>34</a:t>
            </a:fld>
            <a:endParaRPr lang="en-GB"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p:txBody>
          <a:bodyPr/>
          <a:lstStyle/>
          <a:p>
            <a:pPr eaLnBrk="1" hangingPunct="1">
              <a:lnSpc>
                <a:spcPct val="90000"/>
              </a:lnSpc>
              <a:defRPr/>
            </a:pPr>
            <a:endParaRPr lang="en-GB" altLang="en-US" sz="1100" dirty="0" smtClean="0">
              <a:latin typeface="+mn-lt"/>
            </a:endParaRPr>
          </a:p>
        </p:txBody>
      </p:sp>
      <p:sp>
        <p:nvSpPr>
          <p:cNvPr id="3686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F3DADA4-8C7E-4894-AD75-BFE18A62A3CC}" type="slidenum">
              <a:rPr lang="en-GB" altLang="en-US">
                <a:solidFill>
                  <a:prstClr val="black"/>
                </a:solidFill>
              </a:rPr>
              <a:pPr>
                <a:spcBef>
                  <a:spcPct val="0"/>
                </a:spcBef>
              </a:pPr>
              <a:t>35</a:t>
            </a:fld>
            <a:endParaRPr lang="en-GB"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p:txBody>
          <a:bodyPr/>
          <a:lstStyle/>
          <a:p>
            <a:pPr>
              <a:defRPr/>
            </a:pPr>
            <a:endParaRPr lang="en-GB" altLang="en-US" sz="1100" dirty="0" smtClean="0">
              <a:latin typeface="+mj-lt"/>
            </a:endParaRPr>
          </a:p>
        </p:txBody>
      </p:sp>
      <p:sp>
        <p:nvSpPr>
          <p:cNvPr id="3789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01A3F99-F4E4-4085-87D2-8B64F845039E}" type="slidenum">
              <a:rPr lang="en-GB" altLang="en-US">
                <a:solidFill>
                  <a:prstClr val="black"/>
                </a:solidFill>
              </a:rPr>
              <a:pPr>
                <a:spcBef>
                  <a:spcPct val="0"/>
                </a:spcBef>
              </a:pPr>
              <a:t>36</a:t>
            </a:fld>
            <a:endParaRPr lang="en-GB"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GB" sz="1100" dirty="0">
              <a:latin typeface="+mj-lt"/>
            </a:endParaRPr>
          </a:p>
        </p:txBody>
      </p:sp>
      <p:sp>
        <p:nvSpPr>
          <p:cNvPr id="3891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039A7F2-8457-4EFD-861B-097365EB4615}" type="slidenum">
              <a:rPr lang="en-GB" altLang="en-US">
                <a:solidFill>
                  <a:prstClr val="black"/>
                </a:solidFill>
              </a:rPr>
              <a:pPr>
                <a:spcBef>
                  <a:spcPct val="0"/>
                </a:spcBef>
              </a:pPr>
              <a:t>37</a:t>
            </a:fld>
            <a:endParaRPr lang="en-GB"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altLang="en-US" dirty="0" smtClean="0"/>
          </a:p>
        </p:txBody>
      </p:sp>
      <p:sp>
        <p:nvSpPr>
          <p:cNvPr id="3994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C5BD228-5AB2-4864-B4C6-B885C0F12C20}" type="slidenum">
              <a:rPr lang="en-GB" altLang="en-US">
                <a:solidFill>
                  <a:prstClr val="black"/>
                </a:solidFill>
              </a:rPr>
              <a:pPr>
                <a:spcBef>
                  <a:spcPct val="0"/>
                </a:spcBef>
              </a:pPr>
              <a:t>38</a:t>
            </a:fld>
            <a:endParaRPr lang="en-GB"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GB" altLang="en-US" dirty="0" smtClean="0"/>
          </a:p>
        </p:txBody>
      </p:sp>
      <p:sp>
        <p:nvSpPr>
          <p:cNvPr id="40964" name="Slide Number Placeholder 3"/>
          <p:cNvSpPr>
            <a:spLocks noGrp="1"/>
          </p:cNvSpPr>
          <p:nvPr>
            <p:ph type="sldNum" sz="quarter" idx="5"/>
          </p:nvPr>
        </p:nvSpPr>
        <p:spPr>
          <a:noFill/>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0"/>
              </a:spcBef>
              <a:spcAft>
                <a:spcPct val="0"/>
              </a:spcAft>
              <a:defRPr sz="1700">
                <a:solidFill>
                  <a:schemeClr val="tx1"/>
                </a:solidFill>
                <a:latin typeface="Arial" charset="0"/>
              </a:defRPr>
            </a:lvl6pPr>
            <a:lvl7pPr marL="2971800" indent="-228600" eaLnBrk="0" fontAlgn="base" hangingPunct="0">
              <a:spcBef>
                <a:spcPct val="0"/>
              </a:spcBef>
              <a:spcAft>
                <a:spcPct val="0"/>
              </a:spcAft>
              <a:defRPr sz="1700">
                <a:solidFill>
                  <a:schemeClr val="tx1"/>
                </a:solidFill>
                <a:latin typeface="Arial" charset="0"/>
              </a:defRPr>
            </a:lvl7pPr>
            <a:lvl8pPr marL="3429000" indent="-228600" eaLnBrk="0" fontAlgn="base" hangingPunct="0">
              <a:spcBef>
                <a:spcPct val="0"/>
              </a:spcBef>
              <a:spcAft>
                <a:spcPct val="0"/>
              </a:spcAft>
              <a:defRPr sz="1700">
                <a:solidFill>
                  <a:schemeClr val="tx1"/>
                </a:solidFill>
                <a:latin typeface="Arial" charset="0"/>
              </a:defRPr>
            </a:lvl8pPr>
            <a:lvl9pPr marL="3886200" indent="-228600" eaLnBrk="0" fontAlgn="base" hangingPunct="0">
              <a:spcBef>
                <a:spcPct val="0"/>
              </a:spcBef>
              <a:spcAft>
                <a:spcPct val="0"/>
              </a:spcAft>
              <a:defRPr sz="1700">
                <a:solidFill>
                  <a:schemeClr val="tx1"/>
                </a:solidFill>
                <a:latin typeface="Arial" charset="0"/>
              </a:defRPr>
            </a:lvl9pPr>
          </a:lstStyle>
          <a:p>
            <a:fld id="{393E32CE-513E-44C4-863E-9918EC4AC2D8}" type="slidenum">
              <a:rPr lang="en-GB" altLang="en-US" sz="1200">
                <a:solidFill>
                  <a:prstClr val="black"/>
                </a:solidFill>
              </a:rPr>
              <a:pPr/>
              <a:t>39</a:t>
            </a:fld>
            <a:endParaRPr lang="en-GB" altLang="en-US" sz="120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GB" altLang="en-US" dirty="0" smtClean="0"/>
          </a:p>
        </p:txBody>
      </p:sp>
      <p:sp>
        <p:nvSpPr>
          <p:cNvPr id="419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33107AF-6ABE-4686-AF4B-C145F40D8DC3}" type="slidenum">
              <a:rPr lang="en-GB" altLang="en-US">
                <a:solidFill>
                  <a:prstClr val="black"/>
                </a:solidFill>
              </a:rPr>
              <a:pPr>
                <a:spcBef>
                  <a:spcPct val="0"/>
                </a:spcBef>
              </a:pPr>
              <a:t>40</a:t>
            </a:fld>
            <a:endParaRPr lang="en-GB"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sz="1400" dirty="0" smtClean="0"/>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2B6AF25-7E9E-4126-8A92-BCC293EB5D45}" type="slidenum">
              <a:rPr lang="en-GB" altLang="en-US" smtClean="0"/>
              <a:pPr eaLnBrk="1" hangingPunct="1">
                <a:spcBef>
                  <a:spcPct val="0"/>
                </a:spcBef>
              </a:pPr>
              <a:t>4</a:t>
            </a:fld>
            <a:endParaRPr lang="en-GB"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p:txBody>
          <a:bodyPr/>
          <a:lstStyle/>
          <a:p>
            <a:pPr eaLnBrk="1" hangingPunct="1">
              <a:buFontTx/>
              <a:buChar char="•"/>
              <a:defRPr/>
            </a:pPr>
            <a:endParaRPr lang="en-GB" altLang="en-US" sz="1100" dirty="0" smtClean="0">
              <a:latin typeface="+mj-lt"/>
            </a:endParaRPr>
          </a:p>
        </p:txBody>
      </p:sp>
      <p:sp>
        <p:nvSpPr>
          <p:cNvPr id="4301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A5B3459-0576-4B33-B4FA-45848F5A58F3}" type="slidenum">
              <a:rPr lang="en-GB" altLang="en-US">
                <a:solidFill>
                  <a:prstClr val="black"/>
                </a:solidFill>
              </a:rPr>
              <a:pPr>
                <a:spcBef>
                  <a:spcPct val="0"/>
                </a:spcBef>
              </a:pPr>
              <a:t>41</a:t>
            </a:fld>
            <a:endParaRPr lang="en-GB"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smtClean="0"/>
          </a:p>
        </p:txBody>
      </p:sp>
      <p:sp>
        <p:nvSpPr>
          <p:cNvPr id="44036" name="Slide Number Placeholder 3"/>
          <p:cNvSpPr>
            <a:spLocks noGrp="1"/>
          </p:cNvSpPr>
          <p:nvPr>
            <p:ph type="sldNum" sz="quarter" idx="5"/>
          </p:nvPr>
        </p:nvSpPr>
        <p:spPr>
          <a:noFill/>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0"/>
              </a:spcBef>
              <a:spcAft>
                <a:spcPct val="0"/>
              </a:spcAft>
              <a:defRPr sz="1700">
                <a:solidFill>
                  <a:schemeClr val="tx1"/>
                </a:solidFill>
                <a:latin typeface="Arial" charset="0"/>
              </a:defRPr>
            </a:lvl6pPr>
            <a:lvl7pPr marL="2971800" indent="-228600" eaLnBrk="0" fontAlgn="base" hangingPunct="0">
              <a:spcBef>
                <a:spcPct val="0"/>
              </a:spcBef>
              <a:spcAft>
                <a:spcPct val="0"/>
              </a:spcAft>
              <a:defRPr sz="1700">
                <a:solidFill>
                  <a:schemeClr val="tx1"/>
                </a:solidFill>
                <a:latin typeface="Arial" charset="0"/>
              </a:defRPr>
            </a:lvl7pPr>
            <a:lvl8pPr marL="3429000" indent="-228600" eaLnBrk="0" fontAlgn="base" hangingPunct="0">
              <a:spcBef>
                <a:spcPct val="0"/>
              </a:spcBef>
              <a:spcAft>
                <a:spcPct val="0"/>
              </a:spcAft>
              <a:defRPr sz="1700">
                <a:solidFill>
                  <a:schemeClr val="tx1"/>
                </a:solidFill>
                <a:latin typeface="Arial" charset="0"/>
              </a:defRPr>
            </a:lvl8pPr>
            <a:lvl9pPr marL="3886200" indent="-228600" eaLnBrk="0" fontAlgn="base" hangingPunct="0">
              <a:spcBef>
                <a:spcPct val="0"/>
              </a:spcBef>
              <a:spcAft>
                <a:spcPct val="0"/>
              </a:spcAft>
              <a:defRPr sz="1700">
                <a:solidFill>
                  <a:schemeClr val="tx1"/>
                </a:solidFill>
                <a:latin typeface="Arial" charset="0"/>
              </a:defRPr>
            </a:lvl9pPr>
          </a:lstStyle>
          <a:p>
            <a:fld id="{07295852-5EAE-4C61-ABD7-32D190A8066C}" type="slidenum">
              <a:rPr lang="en-GB" altLang="en-US" sz="1200">
                <a:solidFill>
                  <a:prstClr val="black"/>
                </a:solidFill>
              </a:rPr>
              <a:pPr/>
              <a:t>42</a:t>
            </a:fld>
            <a:endParaRPr lang="en-GB" altLang="en-US" sz="120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p:txBody>
          <a:bodyPr/>
          <a:lstStyle/>
          <a:p>
            <a:pPr>
              <a:defRPr/>
            </a:pPr>
            <a:endParaRPr lang="en-US" altLang="en-US" dirty="0" smtClean="0">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AC38549-750C-4F1A-906E-1023C92520FE}" type="slidenum">
              <a:rPr lang="en-GB" altLang="en-US">
                <a:solidFill>
                  <a:prstClr val="black"/>
                </a:solidFill>
              </a:rPr>
              <a:pPr>
                <a:spcBef>
                  <a:spcPct val="0"/>
                </a:spcBef>
              </a:pPr>
              <a:t>43</a:t>
            </a:fld>
            <a:endParaRPr lang="en-GB" alt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p:txBody>
          <a:bodyPr/>
          <a:lstStyle/>
          <a:p>
            <a:pPr>
              <a:defRPr/>
            </a:pPr>
            <a:endParaRPr lang="en-US" altLang="en-US" dirty="0" smtClean="0">
              <a:latin typeface="Arial" panose="020B0604020202020204" pitchFamily="34" charset="0"/>
            </a:endParaRPr>
          </a:p>
        </p:txBody>
      </p:sp>
      <p:sp>
        <p:nvSpPr>
          <p:cNvPr id="4608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F713FD8-32D1-440A-867C-7CDD0F84A61F}" type="slidenum">
              <a:rPr lang="en-GB" altLang="en-US">
                <a:solidFill>
                  <a:prstClr val="black"/>
                </a:solidFill>
              </a:rPr>
              <a:pPr>
                <a:spcBef>
                  <a:spcPct val="0"/>
                </a:spcBef>
              </a:pPr>
              <a:t>44</a:t>
            </a:fld>
            <a:endParaRPr lang="en-GB" alt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altLang="en-US" sz="1400" dirty="0" smtClean="0"/>
          </a:p>
        </p:txBody>
      </p:sp>
      <p:sp>
        <p:nvSpPr>
          <p:cNvPr id="204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314221F-23CD-46B1-B855-FF6A9D810166}" type="slidenum">
              <a:rPr lang="en-GB" altLang="en-US">
                <a:solidFill>
                  <a:prstClr val="black"/>
                </a:solidFill>
              </a:rPr>
              <a:pPr eaLnBrk="1" hangingPunct="1">
                <a:spcBef>
                  <a:spcPct val="0"/>
                </a:spcBef>
              </a:pPr>
              <a:t>45</a:t>
            </a:fld>
            <a:endParaRPr lang="en-GB"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330200" y="4530725"/>
            <a:ext cx="6164263" cy="5122863"/>
          </a:xfrm>
        </p:spPr>
        <p:txBody>
          <a:bodyPr/>
          <a:lstStyle/>
          <a:p>
            <a:pPr>
              <a:defRPr/>
            </a:pPr>
            <a:endParaRPr lang="en-GB" sz="1000" dirty="0"/>
          </a:p>
        </p:txBody>
      </p:sp>
      <p:sp>
        <p:nvSpPr>
          <p:cNvPr id="225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A4A2E3C-175E-496B-B937-22C500ABBB3C}" type="slidenum">
              <a:rPr lang="en-GB" altLang="en-US" smtClean="0"/>
              <a:pPr eaLnBrk="1" hangingPunct="1">
                <a:spcBef>
                  <a:spcPct val="0"/>
                </a:spcBef>
              </a:pPr>
              <a:t>5</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p:txBody>
          <a:bodyPr/>
          <a:lstStyle/>
          <a:p>
            <a:pPr>
              <a:defRPr/>
            </a:pPr>
            <a:endParaRPr lang="en-US" altLang="en-US" dirty="0"/>
          </a:p>
        </p:txBody>
      </p:sp>
      <p:sp>
        <p:nvSpPr>
          <p:cNvPr id="23556" name="Slide Number Placeholder 3"/>
          <p:cNvSpPr>
            <a:spLocks noGrp="1"/>
          </p:cNvSpPr>
          <p:nvPr>
            <p:ph type="sldNum" sz="quarter" idx="5"/>
          </p:nvPr>
        </p:nvSpPr>
        <p:spPr>
          <a:noFill/>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103413-514C-4144-8A6F-D2C2CF683F6D}" type="slidenum">
              <a:rPr lang="en-GB" altLang="en-US" smtClean="0"/>
              <a:pPr eaLnBrk="1" hangingPunct="1">
                <a:spcBef>
                  <a:spcPct val="0"/>
                </a:spcBef>
              </a:pPr>
              <a:t>6</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xfrm>
            <a:off x="1185863" y="4884738"/>
            <a:ext cx="4514850" cy="4713287"/>
          </a:xfrm>
        </p:spPr>
        <p:txBody>
          <a:bodyPr/>
          <a:lstStyle/>
          <a:p>
            <a:pPr marL="171450" indent="-171450">
              <a:buFont typeface="Arial" panose="020B0604020202020204" pitchFamily="34" charset="0"/>
              <a:buChar char="•"/>
              <a:defRPr/>
            </a:pPr>
            <a:endParaRPr lang="en-GB" altLang="en-US" dirty="0" smtClean="0"/>
          </a:p>
          <a:p>
            <a:pPr>
              <a:defRPr/>
            </a:pPr>
            <a:endParaRPr lang="en-GB" altLang="en-US" sz="1400" dirty="0" smtClean="0"/>
          </a:p>
        </p:txBody>
      </p:sp>
      <p:sp>
        <p:nvSpPr>
          <p:cNvPr id="24580" name="Slide Number Placeholder 3"/>
          <p:cNvSpPr>
            <a:spLocks noGrp="1"/>
          </p:cNvSpPr>
          <p:nvPr>
            <p:ph type="sldNum" sz="quarter" idx="5"/>
          </p:nvPr>
        </p:nvSpPr>
        <p:spPr>
          <a:noFill/>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521BA55-94CD-47F1-9467-6E56C3712276}" type="slidenum">
              <a:rPr lang="en-GB" altLang="en-US" smtClean="0"/>
              <a:pPr eaLnBrk="1" hangingPunct="1">
                <a:spcBef>
                  <a:spcPct val="0"/>
                </a:spcBef>
              </a:pPr>
              <a:t>7</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otes Placeholder 2"/>
          <p:cNvSpPr>
            <a:spLocks noGrp="1"/>
          </p:cNvSpPr>
          <p:nvPr>
            <p:ph type="body" idx="1"/>
          </p:nvPr>
        </p:nvSpPr>
        <p:spPr>
          <a:noFill/>
        </p:spPr>
        <p:txBody>
          <a:bodyPr/>
          <a:lstStyle/>
          <a:p>
            <a:endParaRPr lang="en-GB" altLang="en-US" smtClean="0"/>
          </a:p>
          <a:p>
            <a:endParaRPr lang="en-GB" altLang="en-US" smtClean="0"/>
          </a:p>
          <a:p>
            <a:endParaRPr lang="en-GB" altLang="en-US" smtClean="0"/>
          </a:p>
        </p:txBody>
      </p:sp>
      <p:sp>
        <p:nvSpPr>
          <p:cNvPr id="25603" name="Slide Number Placeholder 3"/>
          <p:cNvSpPr>
            <a:spLocks noGrp="1"/>
          </p:cNvSpPr>
          <p:nvPr>
            <p:ph type="sldNum" sz="quarter" idx="5"/>
          </p:nvPr>
        </p:nvSpPr>
        <p:spPr>
          <a:noFill/>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fld id="{F65C9BB0-1844-41A0-A38E-0B75389C33D8}" type="slidenum">
              <a:rPr lang="en-GB" altLang="en-US" smtClean="0"/>
              <a:pPr/>
              <a:t>8</a:t>
            </a:fld>
            <a:endParaRPr lang="en-GB" altLang="en-US" smtClean="0"/>
          </a:p>
        </p:txBody>
      </p:sp>
      <p:sp>
        <p:nvSpPr>
          <p:cNvPr id="25604" name="Slide Image Placeholder 3"/>
          <p:cNvSpPr>
            <a:spLocks noGrp="1" noRot="1" noChangeAspect="1" noTextEdit="1"/>
          </p:cNvSpPr>
          <p:nvPr>
            <p:ph type="sldImg"/>
          </p:nvPr>
        </p:nvSpPr>
        <p:spPr>
          <a:ln/>
        </p:spPr>
      </p:sp>
      <p:sp>
        <p:nvSpPr>
          <p:cNvPr id="25605" name="TextBox 4"/>
          <p:cNvSpPr txBox="1">
            <a:spLocks noChangeArrowheads="1"/>
          </p:cNvSpPr>
          <p:nvPr/>
        </p:nvSpPr>
        <p:spPr bwMode="auto">
          <a:xfrm rot="10800000" flipH="1" flipV="1">
            <a:off x="950913" y="4651375"/>
            <a:ext cx="4679950"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t>A network of voluntary advocates is being set up. </a:t>
            </a:r>
          </a:p>
          <a:p>
            <a:pPr eaLnBrk="1" hangingPunct="1">
              <a:spcBef>
                <a:spcPct val="0"/>
              </a:spcBef>
            </a:pPr>
            <a:endParaRPr lang="en-GB" altLang="en-US"/>
          </a:p>
          <a:p>
            <a:pPr eaLnBrk="1" hangingPunct="1">
              <a:spcBef>
                <a:spcPct val="0"/>
              </a:spcBef>
            </a:pPr>
            <a:r>
              <a:rPr lang="en-GB" altLang="en-US"/>
              <a:t>Advocates will be a point of contact for staff in their institution, signposting those with wellbeing concerns  to effective sources of support (internally and externally), promoting University and local initiatives and generally helping to increase awareness.</a:t>
            </a:r>
          </a:p>
          <a:p>
            <a:pPr eaLnBrk="1" hangingPunct="1">
              <a:spcBef>
                <a:spcPct val="0"/>
              </a:spcBef>
            </a:pPr>
            <a:endParaRPr lang="en-GB" altLang="en-US"/>
          </a:p>
          <a:p>
            <a:pPr eaLnBrk="1" hangingPunct="1">
              <a:spcBef>
                <a:spcPct val="0"/>
              </a:spcBef>
            </a:pPr>
            <a:r>
              <a:rPr lang="en-GB" altLang="en-US"/>
              <a:t>To take this initiative forward, institutions have been asked to nominate 2  staff to take up this role, including a member of the management team who would also help integrate wellbeing into local activities, as well as raising generic issues with the HoD.</a:t>
            </a:r>
          </a:p>
          <a:p>
            <a:pPr eaLnBrk="1" hangingPunct="1">
              <a:spcBef>
                <a:spcPct val="0"/>
              </a:spcBef>
            </a:pPr>
            <a:endParaRPr lang="en-GB" altLang="en-US"/>
          </a:p>
          <a:p>
            <a:pPr eaLnBrk="1" hangingPunct="1">
              <a:spcBef>
                <a:spcPct val="0"/>
              </a:spcBef>
            </a:pPr>
            <a:r>
              <a:rPr lang="en-GB" altLang="en-US"/>
              <a:t>Advocates will receive Mental Health Lite training by MIND* before taking up the role and be briefed by HR on relevant policies, including Dignity at Work.  HR will also provide support and networking opportunities to them.  </a:t>
            </a:r>
          </a:p>
          <a:p>
            <a:pPr eaLnBrk="1" hangingPunct="1">
              <a:spcBef>
                <a:spcPct val="0"/>
              </a:spcBef>
            </a:pPr>
            <a:endParaRPr lang="en-GB" altLang="en-US"/>
          </a:p>
          <a:p>
            <a:pPr eaLnBrk="1" hangingPunct="1">
              <a:spcBef>
                <a:spcPct val="0"/>
              </a:spcBef>
            </a:pPr>
            <a:r>
              <a:rPr lang="en-GB" altLang="en-US"/>
              <a:t>These Advocates  will assist in integrating wellbeing into the employment lifecycle and help a ‘bottom-up’, employee-centred approach to be taken.</a:t>
            </a:r>
          </a:p>
          <a:p>
            <a:pPr eaLnBrk="1" hangingPunct="1">
              <a:spcBef>
                <a:spcPct val="0"/>
              </a:spcBef>
            </a:pPr>
            <a:endParaRPr lang="en-GB" altLang="en-US"/>
          </a:p>
          <a:p>
            <a:pPr eaLnBrk="1" hangingPunct="1">
              <a:spcBef>
                <a:spcPct val="0"/>
              </a:spcBef>
            </a:pPr>
            <a:r>
              <a:rPr lang="en-GB" altLang="en-US"/>
              <a:t>*NB  Training sessions (3 hour) by MIND will be provided, funded by the University, across the main University sites.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GB" altLang="en-US" smtClean="0"/>
          </a:p>
          <a:p>
            <a:endParaRPr lang="en-GB" altLang="en-US" smtClean="0"/>
          </a:p>
          <a:p>
            <a:endParaRPr lang="en-GB" altLang="en-US" smtClean="0"/>
          </a:p>
        </p:txBody>
      </p:sp>
      <p:sp>
        <p:nvSpPr>
          <p:cNvPr id="26628" name="Slide Number Placeholder 3"/>
          <p:cNvSpPr>
            <a:spLocks noGrp="1"/>
          </p:cNvSpPr>
          <p:nvPr>
            <p:ph type="sldNum" sz="quarter" idx="5"/>
          </p:nvPr>
        </p:nvSpPr>
        <p:spPr>
          <a:noFill/>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071E0CB-B34D-41A8-B6D1-5B6C6F793457}" type="slidenum">
              <a:rPr lang="en-GB" altLang="en-US" smtClean="0"/>
              <a:pPr eaLnBrk="1" hangingPunct="1">
                <a:spcBef>
                  <a:spcPct val="0"/>
                </a:spcBef>
              </a:pPr>
              <a:t>9</a:t>
            </a:fld>
            <a:endParaRPr lang="en-GB" altLang="en-US" smtClean="0"/>
          </a:p>
        </p:txBody>
      </p:sp>
      <p:sp>
        <p:nvSpPr>
          <p:cNvPr id="26629" name="TextBox 1"/>
          <p:cNvSpPr txBox="1">
            <a:spLocks noChangeArrowheads="1"/>
          </p:cNvSpPr>
          <p:nvPr/>
        </p:nvSpPr>
        <p:spPr bwMode="auto">
          <a:xfrm>
            <a:off x="1042988" y="5275263"/>
            <a:ext cx="5380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Copies of the role profile are available in your packs</a:t>
            </a:r>
          </a:p>
          <a:p>
            <a:pPr eaLnBrk="1" hangingPunct="1">
              <a:spcBef>
                <a:spcPct val="0"/>
              </a:spcBef>
            </a:pPr>
            <a:endParaRPr lang="en-US" altLang="en-US"/>
          </a:p>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365750"/>
            <a:ext cx="9140825"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5" name="Rectangle 14"/>
          <p:cNvSpPr>
            <a:spLocks noChangeArrowheads="1"/>
          </p:cNvSpPr>
          <p:nvPr/>
        </p:nvSpPr>
        <p:spPr bwMode="auto">
          <a:xfrm>
            <a:off x="0" y="6030913"/>
            <a:ext cx="9140825"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5122" name="Rectangle 2"/>
          <p:cNvSpPr>
            <a:spLocks noGrp="1" noChangeArrowheads="1"/>
          </p:cNvSpPr>
          <p:nvPr>
            <p:ph type="ctrTitle"/>
          </p:nvPr>
        </p:nvSpPr>
        <p:spPr>
          <a:xfrm>
            <a:off x="384177" y="2016126"/>
            <a:ext cx="8374063" cy="576263"/>
          </a:xfrm>
        </p:spPr>
        <p:txBody>
          <a:bodyPr/>
          <a:lstStyle>
            <a:lvl1pPr>
              <a:defRPr sz="3600"/>
            </a:lvl1pPr>
          </a:lstStyle>
          <a:p>
            <a:pPr lvl="0"/>
            <a:r>
              <a:rPr lang="en-US" altLang="en-US" noProof="0" smtClean="0"/>
              <a:t>Click to edit Master title style</a:t>
            </a:r>
            <a:endParaRPr lang="en-GB" altLang="en-US" noProof="0" smtClean="0"/>
          </a:p>
        </p:txBody>
      </p:sp>
      <p:sp>
        <p:nvSpPr>
          <p:cNvPr id="5123" name="Rectangle 3"/>
          <p:cNvSpPr>
            <a:spLocks noGrp="1" noChangeArrowheads="1"/>
          </p:cNvSpPr>
          <p:nvPr>
            <p:ph type="subTitle" idx="1"/>
          </p:nvPr>
        </p:nvSpPr>
        <p:spPr>
          <a:xfrm>
            <a:off x="384177" y="2774950"/>
            <a:ext cx="8374063" cy="539750"/>
          </a:xfrm>
        </p:spPr>
        <p:txBody>
          <a:bodyPr/>
          <a:lstStyle>
            <a:lvl1pPr marL="0" indent="0">
              <a:buFontTx/>
              <a:buNone/>
              <a:defRPr sz="1800" b="1">
                <a:solidFill>
                  <a:schemeClr val="tx2"/>
                </a:solidFill>
              </a:defRPr>
            </a:lvl1pPr>
          </a:lstStyle>
          <a:p>
            <a:pPr lvl="0"/>
            <a:r>
              <a:rPr lang="en-US" altLang="en-US" noProof="0" smtClean="0"/>
              <a:t>Click to edit Master subtitle style</a:t>
            </a:r>
            <a:endParaRPr lang="en-GB" altLang="en-US" noProof="0" smtClean="0"/>
          </a:p>
        </p:txBody>
      </p:sp>
      <p:sp>
        <p:nvSpPr>
          <p:cNvPr id="6" name="Rectangle 10"/>
          <p:cNvSpPr>
            <a:spLocks noGrp="1" noChangeArrowheads="1"/>
          </p:cNvSpPr>
          <p:nvPr>
            <p:ph type="sldNum" sz="quarter" idx="10"/>
          </p:nvPr>
        </p:nvSpPr>
        <p:spPr>
          <a:xfrm>
            <a:off x="7862888" y="6448425"/>
            <a:ext cx="900112" cy="179388"/>
          </a:xfrm>
        </p:spPr>
        <p:txBody>
          <a:bodyPr/>
          <a:lstStyle>
            <a:lvl1pPr>
              <a:defRPr>
                <a:solidFill>
                  <a:schemeClr val="tx1"/>
                </a:solidFill>
              </a:defRPr>
            </a:lvl1pPr>
          </a:lstStyle>
          <a:p>
            <a:pPr>
              <a:defRPr/>
            </a:pPr>
            <a:fld id="{8C739875-9618-4CBF-9A53-56265995A267}" type="slidenum">
              <a:rPr lang="en-GB" altLang="en-US"/>
              <a:pPr>
                <a:defRPr/>
              </a:pPr>
              <a:t>‹#›</a:t>
            </a:fld>
            <a:endParaRPr lang="en-GB" altLang="en-US"/>
          </a:p>
        </p:txBody>
      </p:sp>
    </p:spTree>
    <p:extLst>
      <p:ext uri="{BB962C8B-B14F-4D97-AF65-F5344CB8AC3E}">
        <p14:creationId xmlns:p14="http://schemas.microsoft.com/office/powerpoint/2010/main" val="1651993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9A38AEB-6F04-44DE-8CB1-C268573B0AAC}" type="slidenum">
              <a:rPr lang="en-GB" altLang="en-US"/>
              <a:pPr>
                <a:defRPr/>
              </a:pPr>
              <a:t>‹#›</a:t>
            </a:fld>
            <a:endParaRPr lang="en-GB" altLang="en-US"/>
          </a:p>
        </p:txBody>
      </p:sp>
    </p:spTree>
    <p:extLst>
      <p:ext uri="{BB962C8B-B14F-4D97-AF65-F5344CB8AC3E}">
        <p14:creationId xmlns:p14="http://schemas.microsoft.com/office/powerpoint/2010/main" val="403487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98463"/>
            <a:ext cx="6129339"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7D578D1-6128-4DDE-8CEC-98C6FC21DED0}" type="slidenum">
              <a:rPr lang="en-GB" altLang="en-US"/>
              <a:pPr>
                <a:defRPr/>
              </a:pPr>
              <a:t>‹#›</a:t>
            </a:fld>
            <a:endParaRPr lang="en-GB" altLang="en-US"/>
          </a:p>
        </p:txBody>
      </p:sp>
    </p:spTree>
    <p:extLst>
      <p:ext uri="{BB962C8B-B14F-4D97-AF65-F5344CB8AC3E}">
        <p14:creationId xmlns:p14="http://schemas.microsoft.com/office/powerpoint/2010/main" val="319596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365750"/>
            <a:ext cx="9140825"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3E72"/>
              </a:solidFill>
            </a:endParaRPr>
          </a:p>
        </p:txBody>
      </p:sp>
      <p:sp>
        <p:nvSpPr>
          <p:cNvPr id="5" name="Rectangle 14"/>
          <p:cNvSpPr>
            <a:spLocks noChangeArrowheads="1"/>
          </p:cNvSpPr>
          <p:nvPr/>
        </p:nvSpPr>
        <p:spPr bwMode="auto">
          <a:xfrm>
            <a:off x="0" y="6030913"/>
            <a:ext cx="9140825"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3E72"/>
              </a:solidFill>
            </a:endParaRPr>
          </a:p>
        </p:txBody>
      </p:sp>
      <p:sp>
        <p:nvSpPr>
          <p:cNvPr id="5122" name="Rectangle 2"/>
          <p:cNvSpPr>
            <a:spLocks noGrp="1" noChangeArrowheads="1"/>
          </p:cNvSpPr>
          <p:nvPr>
            <p:ph type="ctrTitle"/>
          </p:nvPr>
        </p:nvSpPr>
        <p:spPr>
          <a:xfrm>
            <a:off x="384175" y="2016125"/>
            <a:ext cx="8374063" cy="576263"/>
          </a:xfrm>
        </p:spPr>
        <p:txBody>
          <a:bodyPr/>
          <a:lstStyle>
            <a:lvl1pPr>
              <a:defRPr sz="3600"/>
            </a:lvl1pPr>
          </a:lstStyle>
          <a:p>
            <a:pPr lvl="0"/>
            <a:r>
              <a:rPr lang="en-US" altLang="en-US" noProof="0" smtClean="0"/>
              <a:t>Click to edit Master title style</a:t>
            </a:r>
            <a:endParaRPr lang="en-GB" altLang="en-US" noProof="0" smtClean="0"/>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pPr lvl="0"/>
            <a:r>
              <a:rPr lang="en-US" altLang="en-US" noProof="0" smtClean="0"/>
              <a:t>Click to edit Master subtitle style</a:t>
            </a:r>
            <a:endParaRPr lang="en-GB" altLang="en-US" noProof="0" smtClean="0"/>
          </a:p>
        </p:txBody>
      </p:sp>
      <p:sp>
        <p:nvSpPr>
          <p:cNvPr id="6" name="Rectangle 10"/>
          <p:cNvSpPr>
            <a:spLocks noGrp="1" noChangeArrowheads="1"/>
          </p:cNvSpPr>
          <p:nvPr>
            <p:ph type="sldNum" sz="quarter" idx="10"/>
          </p:nvPr>
        </p:nvSpPr>
        <p:spPr>
          <a:xfrm>
            <a:off x="7862888" y="6448425"/>
            <a:ext cx="900112" cy="179388"/>
          </a:xfrm>
        </p:spPr>
        <p:txBody>
          <a:bodyPr/>
          <a:lstStyle>
            <a:lvl1pPr>
              <a:defRPr>
                <a:solidFill>
                  <a:schemeClr val="tx1"/>
                </a:solidFill>
              </a:defRPr>
            </a:lvl1pPr>
          </a:lstStyle>
          <a:p>
            <a:pPr>
              <a:defRPr/>
            </a:pPr>
            <a:fld id="{5B3F3F21-C608-4B34-AF7C-E0CC6275E846}" type="slidenum">
              <a:rPr lang="en-GB" altLang="en-US">
                <a:solidFill>
                  <a:srgbClr val="003E72"/>
                </a:solidFill>
              </a:rPr>
              <a:pPr>
                <a:defRPr/>
              </a:pPr>
              <a:t>‹#›</a:t>
            </a:fld>
            <a:endParaRPr lang="en-GB" altLang="en-US">
              <a:solidFill>
                <a:srgbClr val="003E72"/>
              </a:solidFill>
            </a:endParaRPr>
          </a:p>
        </p:txBody>
      </p:sp>
    </p:spTree>
    <p:extLst>
      <p:ext uri="{BB962C8B-B14F-4D97-AF65-F5344CB8AC3E}">
        <p14:creationId xmlns:p14="http://schemas.microsoft.com/office/powerpoint/2010/main" val="3198102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9E9E252-FED7-4F8F-972D-02E9FA68020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177540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D15F0CD-DD93-41F2-A329-B9DAB4401F1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451328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85907EEE-BA9E-48CF-BE90-0764F78CB9CC}"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972488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269B98C8-1E04-44F7-A6F4-2299C1988EBC}"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90054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08BAA2D9-21A5-4F15-8E5B-7EEFAADBEE7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38222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11297E6-A133-4DC2-A8C8-3C968F340CA7}"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74006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7185CB-E7E0-407C-AFB0-D19128ACC395}"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69477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5E6AB96-A1AA-40AC-A357-72749C3B07A2}" type="slidenum">
              <a:rPr lang="en-GB" altLang="en-US"/>
              <a:pPr>
                <a:defRPr/>
              </a:pPr>
              <a:t>‹#›</a:t>
            </a:fld>
            <a:endParaRPr lang="en-GB" altLang="en-US"/>
          </a:p>
        </p:txBody>
      </p:sp>
    </p:spTree>
    <p:extLst>
      <p:ext uri="{BB962C8B-B14F-4D97-AF65-F5344CB8AC3E}">
        <p14:creationId xmlns:p14="http://schemas.microsoft.com/office/powerpoint/2010/main" val="1561686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B2773A3-D546-4C26-9F76-EEAA42C9FBC3}"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719563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E66E1055-6CAA-473C-AFB3-ED419B7D1F1D}"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347769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6A7636B-F717-47D5-9EE9-815A7CF7B3D2}"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527476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365750"/>
            <a:ext cx="9140825"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3E72"/>
              </a:solidFill>
            </a:endParaRPr>
          </a:p>
        </p:txBody>
      </p:sp>
      <p:sp>
        <p:nvSpPr>
          <p:cNvPr id="5" name="Rectangle 14"/>
          <p:cNvSpPr>
            <a:spLocks noChangeArrowheads="1"/>
          </p:cNvSpPr>
          <p:nvPr/>
        </p:nvSpPr>
        <p:spPr bwMode="auto">
          <a:xfrm>
            <a:off x="0" y="6030913"/>
            <a:ext cx="9140825"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3E72"/>
              </a:solidFill>
            </a:endParaRPr>
          </a:p>
        </p:txBody>
      </p:sp>
      <p:sp>
        <p:nvSpPr>
          <p:cNvPr id="5122" name="Rectangle 2"/>
          <p:cNvSpPr>
            <a:spLocks noGrp="1" noChangeArrowheads="1"/>
          </p:cNvSpPr>
          <p:nvPr>
            <p:ph type="ctrTitle"/>
          </p:nvPr>
        </p:nvSpPr>
        <p:spPr>
          <a:xfrm>
            <a:off x="384175" y="2016125"/>
            <a:ext cx="8374063" cy="576263"/>
          </a:xfrm>
        </p:spPr>
        <p:txBody>
          <a:bodyPr/>
          <a:lstStyle>
            <a:lvl1pPr>
              <a:defRPr sz="3600"/>
            </a:lvl1pPr>
          </a:lstStyle>
          <a:p>
            <a:pPr lvl="0"/>
            <a:r>
              <a:rPr lang="en-US" altLang="en-US" noProof="0" smtClean="0"/>
              <a:t>Click to edit Master title style</a:t>
            </a:r>
            <a:endParaRPr lang="en-GB" altLang="en-US" noProof="0" smtClean="0"/>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pPr lvl="0"/>
            <a:r>
              <a:rPr lang="en-US" altLang="en-US" noProof="0" smtClean="0"/>
              <a:t>Click to edit Master subtitle style</a:t>
            </a:r>
            <a:endParaRPr lang="en-GB" altLang="en-US" noProof="0" smtClean="0"/>
          </a:p>
        </p:txBody>
      </p:sp>
      <p:sp>
        <p:nvSpPr>
          <p:cNvPr id="6" name="Rectangle 10"/>
          <p:cNvSpPr>
            <a:spLocks noGrp="1" noChangeArrowheads="1"/>
          </p:cNvSpPr>
          <p:nvPr>
            <p:ph type="sldNum" sz="quarter" idx="10"/>
          </p:nvPr>
        </p:nvSpPr>
        <p:spPr>
          <a:xfrm>
            <a:off x="7862888" y="6448425"/>
            <a:ext cx="900112" cy="179388"/>
          </a:xfrm>
        </p:spPr>
        <p:txBody>
          <a:bodyPr/>
          <a:lstStyle>
            <a:lvl1pPr>
              <a:defRPr>
                <a:solidFill>
                  <a:schemeClr val="tx1"/>
                </a:solidFill>
              </a:defRPr>
            </a:lvl1pPr>
          </a:lstStyle>
          <a:p>
            <a:pPr>
              <a:defRPr/>
            </a:pPr>
            <a:fld id="{1AA8247C-30A1-4DB0-8D20-624C253C88D4}" type="slidenum">
              <a:rPr lang="en-GB" altLang="en-US">
                <a:solidFill>
                  <a:srgbClr val="003E72"/>
                </a:solidFill>
              </a:rPr>
              <a:pPr>
                <a:defRPr/>
              </a:pPr>
              <a:t>‹#›</a:t>
            </a:fld>
            <a:endParaRPr lang="en-GB" altLang="en-US">
              <a:solidFill>
                <a:srgbClr val="003E72"/>
              </a:solidFill>
            </a:endParaRPr>
          </a:p>
        </p:txBody>
      </p:sp>
    </p:spTree>
    <p:extLst>
      <p:ext uri="{BB962C8B-B14F-4D97-AF65-F5344CB8AC3E}">
        <p14:creationId xmlns:p14="http://schemas.microsoft.com/office/powerpoint/2010/main" val="587223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D65799A-92CD-47A9-A799-767672259D0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129344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8B0D282-37FD-49D2-A2AA-7C0B3B3EA3E3}"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777555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AB42FD29-7B47-4D78-A40F-049316C784D0}"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384475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838E28E8-49AF-4A25-9EF0-1E70D1C4CE8E}"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280782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2F4702AF-D5BE-4FE9-8288-CF270494776A}"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230657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E3759FF-EF5D-4CC3-B989-133655D1812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03250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39701-76A5-4796-B58D-F7432B83700B}" type="slidenum">
              <a:rPr lang="en-GB" altLang="en-US"/>
              <a:pPr>
                <a:defRPr/>
              </a:pPr>
              <a:t>‹#›</a:t>
            </a:fld>
            <a:endParaRPr lang="en-GB" altLang="en-US"/>
          </a:p>
        </p:txBody>
      </p:sp>
    </p:spTree>
    <p:extLst>
      <p:ext uri="{BB962C8B-B14F-4D97-AF65-F5344CB8AC3E}">
        <p14:creationId xmlns:p14="http://schemas.microsoft.com/office/powerpoint/2010/main" val="3249780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ECFA563-04D5-43BE-B542-90E4A55174B3}"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94462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F2BA62-7231-4C45-AE44-E30386550898}"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979871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F16D5D7-F663-4773-97D8-796BC03849E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63652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A5649A0-9BD0-4643-A2C9-56C47810EB15}"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924448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365750"/>
            <a:ext cx="9140825"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700">
                <a:solidFill>
                  <a:schemeClr val="tx1"/>
                </a:solidFill>
                <a:latin typeface="Arial" charset="0"/>
              </a:defRPr>
            </a:lvl1pPr>
            <a:lvl2pPr marL="742950" indent="-285750" eaLnBrk="0" hangingPunct="0">
              <a:defRPr sz="1700">
                <a:solidFill>
                  <a:schemeClr val="tx1"/>
                </a:solidFill>
                <a:latin typeface="Arial" charset="0"/>
              </a:defRPr>
            </a:lvl2pPr>
            <a:lvl3pPr marL="1143000" indent="-228600" eaLnBrk="0" hangingPunct="0">
              <a:defRPr sz="1700">
                <a:solidFill>
                  <a:schemeClr val="tx1"/>
                </a:solidFill>
                <a:latin typeface="Arial" charset="0"/>
              </a:defRPr>
            </a:lvl3pPr>
            <a:lvl4pPr marL="1600200" indent="-228600" eaLnBrk="0" hangingPunct="0">
              <a:defRPr sz="1700">
                <a:solidFill>
                  <a:schemeClr val="tx1"/>
                </a:solidFill>
                <a:latin typeface="Arial" charset="0"/>
              </a:defRPr>
            </a:lvl4pPr>
            <a:lvl5pPr marL="2057400" indent="-228600" eaLnBrk="0" hangingPunct="0">
              <a:defRPr sz="1700">
                <a:solidFill>
                  <a:schemeClr val="tx1"/>
                </a:solidFill>
                <a:latin typeface="Arial" charset="0"/>
              </a:defRPr>
            </a:lvl5pPr>
            <a:lvl6pPr marL="2514600" indent="-228600" eaLnBrk="0" fontAlgn="base" hangingPunct="0">
              <a:spcBef>
                <a:spcPct val="0"/>
              </a:spcBef>
              <a:spcAft>
                <a:spcPct val="0"/>
              </a:spcAft>
              <a:defRPr sz="1700">
                <a:solidFill>
                  <a:schemeClr val="tx1"/>
                </a:solidFill>
                <a:latin typeface="Arial" charset="0"/>
              </a:defRPr>
            </a:lvl6pPr>
            <a:lvl7pPr marL="2971800" indent="-228600" eaLnBrk="0" fontAlgn="base" hangingPunct="0">
              <a:spcBef>
                <a:spcPct val="0"/>
              </a:spcBef>
              <a:spcAft>
                <a:spcPct val="0"/>
              </a:spcAft>
              <a:defRPr sz="1700">
                <a:solidFill>
                  <a:schemeClr val="tx1"/>
                </a:solidFill>
                <a:latin typeface="Arial" charset="0"/>
              </a:defRPr>
            </a:lvl7pPr>
            <a:lvl8pPr marL="3429000" indent="-228600" eaLnBrk="0" fontAlgn="base" hangingPunct="0">
              <a:spcBef>
                <a:spcPct val="0"/>
              </a:spcBef>
              <a:spcAft>
                <a:spcPct val="0"/>
              </a:spcAft>
              <a:defRPr sz="1700">
                <a:solidFill>
                  <a:schemeClr val="tx1"/>
                </a:solidFill>
                <a:latin typeface="Arial" charset="0"/>
              </a:defRPr>
            </a:lvl8pPr>
            <a:lvl9pPr marL="3886200" indent="-228600" eaLnBrk="0" fontAlgn="base" hangingPunct="0">
              <a:spcBef>
                <a:spcPct val="0"/>
              </a:spcBef>
              <a:spcAft>
                <a:spcPct val="0"/>
              </a:spcAft>
              <a:defRPr sz="1700">
                <a:solidFill>
                  <a:schemeClr val="tx1"/>
                </a:solidFill>
                <a:latin typeface="Arial" charset="0"/>
              </a:defRPr>
            </a:lvl9pPr>
          </a:lstStyle>
          <a:p>
            <a:pPr eaLnBrk="1" hangingPunct="1">
              <a:defRPr/>
            </a:pPr>
            <a:endParaRPr lang="en-US" altLang="en-US" dirty="0" smtClean="0">
              <a:solidFill>
                <a:srgbClr val="003E72"/>
              </a:solidFill>
            </a:endParaRPr>
          </a:p>
        </p:txBody>
      </p:sp>
      <p:sp>
        <p:nvSpPr>
          <p:cNvPr id="5" name="Rectangle 14"/>
          <p:cNvSpPr>
            <a:spLocks noChangeArrowheads="1"/>
          </p:cNvSpPr>
          <p:nvPr/>
        </p:nvSpPr>
        <p:spPr bwMode="auto">
          <a:xfrm>
            <a:off x="0" y="6030913"/>
            <a:ext cx="9140825"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700">
                <a:solidFill>
                  <a:schemeClr val="tx1"/>
                </a:solidFill>
                <a:latin typeface="Arial" charset="0"/>
              </a:defRPr>
            </a:lvl1pPr>
            <a:lvl2pPr marL="742950" indent="-285750" eaLnBrk="0" hangingPunct="0">
              <a:defRPr sz="1700">
                <a:solidFill>
                  <a:schemeClr val="tx1"/>
                </a:solidFill>
                <a:latin typeface="Arial" charset="0"/>
              </a:defRPr>
            </a:lvl2pPr>
            <a:lvl3pPr marL="1143000" indent="-228600" eaLnBrk="0" hangingPunct="0">
              <a:defRPr sz="1700">
                <a:solidFill>
                  <a:schemeClr val="tx1"/>
                </a:solidFill>
                <a:latin typeface="Arial" charset="0"/>
              </a:defRPr>
            </a:lvl3pPr>
            <a:lvl4pPr marL="1600200" indent="-228600" eaLnBrk="0" hangingPunct="0">
              <a:defRPr sz="1700">
                <a:solidFill>
                  <a:schemeClr val="tx1"/>
                </a:solidFill>
                <a:latin typeface="Arial" charset="0"/>
              </a:defRPr>
            </a:lvl4pPr>
            <a:lvl5pPr marL="2057400" indent="-228600" eaLnBrk="0" hangingPunct="0">
              <a:defRPr sz="1700">
                <a:solidFill>
                  <a:schemeClr val="tx1"/>
                </a:solidFill>
                <a:latin typeface="Arial" charset="0"/>
              </a:defRPr>
            </a:lvl5pPr>
            <a:lvl6pPr marL="2514600" indent="-228600" eaLnBrk="0" fontAlgn="base" hangingPunct="0">
              <a:spcBef>
                <a:spcPct val="0"/>
              </a:spcBef>
              <a:spcAft>
                <a:spcPct val="0"/>
              </a:spcAft>
              <a:defRPr sz="1700">
                <a:solidFill>
                  <a:schemeClr val="tx1"/>
                </a:solidFill>
                <a:latin typeface="Arial" charset="0"/>
              </a:defRPr>
            </a:lvl6pPr>
            <a:lvl7pPr marL="2971800" indent="-228600" eaLnBrk="0" fontAlgn="base" hangingPunct="0">
              <a:spcBef>
                <a:spcPct val="0"/>
              </a:spcBef>
              <a:spcAft>
                <a:spcPct val="0"/>
              </a:spcAft>
              <a:defRPr sz="1700">
                <a:solidFill>
                  <a:schemeClr val="tx1"/>
                </a:solidFill>
                <a:latin typeface="Arial" charset="0"/>
              </a:defRPr>
            </a:lvl7pPr>
            <a:lvl8pPr marL="3429000" indent="-228600" eaLnBrk="0" fontAlgn="base" hangingPunct="0">
              <a:spcBef>
                <a:spcPct val="0"/>
              </a:spcBef>
              <a:spcAft>
                <a:spcPct val="0"/>
              </a:spcAft>
              <a:defRPr sz="1700">
                <a:solidFill>
                  <a:schemeClr val="tx1"/>
                </a:solidFill>
                <a:latin typeface="Arial" charset="0"/>
              </a:defRPr>
            </a:lvl8pPr>
            <a:lvl9pPr marL="3886200" indent="-228600" eaLnBrk="0" fontAlgn="base" hangingPunct="0">
              <a:spcBef>
                <a:spcPct val="0"/>
              </a:spcBef>
              <a:spcAft>
                <a:spcPct val="0"/>
              </a:spcAft>
              <a:defRPr sz="1700">
                <a:solidFill>
                  <a:schemeClr val="tx1"/>
                </a:solidFill>
                <a:latin typeface="Arial" charset="0"/>
              </a:defRPr>
            </a:lvl9pPr>
          </a:lstStyle>
          <a:p>
            <a:pPr eaLnBrk="1" hangingPunct="1">
              <a:defRPr/>
            </a:pPr>
            <a:endParaRPr lang="en-US" altLang="en-US" dirty="0" smtClean="0">
              <a:solidFill>
                <a:srgbClr val="003E72"/>
              </a:solidFill>
            </a:endParaRPr>
          </a:p>
        </p:txBody>
      </p:sp>
      <p:sp>
        <p:nvSpPr>
          <p:cNvPr id="5122" name="Rectangle 2"/>
          <p:cNvSpPr>
            <a:spLocks noGrp="1" noChangeArrowheads="1"/>
          </p:cNvSpPr>
          <p:nvPr>
            <p:ph type="ctrTitle"/>
          </p:nvPr>
        </p:nvSpPr>
        <p:spPr>
          <a:xfrm>
            <a:off x="384175" y="2016125"/>
            <a:ext cx="8374063" cy="576263"/>
          </a:xfrm>
        </p:spPr>
        <p:txBody>
          <a:bodyPr/>
          <a:lstStyle>
            <a:lvl1pPr>
              <a:defRPr sz="3600"/>
            </a:lvl1pPr>
          </a:lstStyle>
          <a:p>
            <a:pPr lvl="0"/>
            <a:r>
              <a:rPr lang="en-GB" noProof="0" smtClean="0"/>
              <a:t>Click to edit Master title style</a:t>
            </a:r>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pPr lvl="0"/>
            <a:r>
              <a:rPr lang="en-GB" noProof="0" smtClean="0"/>
              <a:t>Click to edit Master subtitle style</a:t>
            </a:r>
          </a:p>
        </p:txBody>
      </p:sp>
      <p:sp>
        <p:nvSpPr>
          <p:cNvPr id="6" name="Rectangle 10"/>
          <p:cNvSpPr>
            <a:spLocks noGrp="1" noChangeArrowheads="1"/>
          </p:cNvSpPr>
          <p:nvPr>
            <p:ph type="sldNum" sz="quarter" idx="10"/>
          </p:nvPr>
        </p:nvSpPr>
        <p:spPr>
          <a:xfrm>
            <a:off x="7862888" y="6448425"/>
            <a:ext cx="900112" cy="179388"/>
          </a:xfrm>
        </p:spPr>
        <p:txBody>
          <a:bodyPr/>
          <a:lstStyle>
            <a:lvl1pPr>
              <a:defRPr smtClean="0">
                <a:solidFill>
                  <a:schemeClr val="tx1"/>
                </a:solidFill>
              </a:defRPr>
            </a:lvl1pPr>
          </a:lstStyle>
          <a:p>
            <a:pPr>
              <a:defRPr/>
            </a:pPr>
            <a:fld id="{5AC11910-EE42-48EB-A0E3-A985A47B3B24}" type="slidenum">
              <a:rPr lang="en-GB" altLang="en-US">
                <a:solidFill>
                  <a:srgbClr val="003E72"/>
                </a:solidFill>
              </a:rPr>
              <a:pPr>
                <a:defRPr/>
              </a:pPr>
              <a:t>‹#›</a:t>
            </a:fld>
            <a:endParaRPr lang="en-GB" altLang="en-US">
              <a:solidFill>
                <a:srgbClr val="003E72"/>
              </a:solidFill>
            </a:endParaRPr>
          </a:p>
        </p:txBody>
      </p:sp>
    </p:spTree>
    <p:extLst>
      <p:ext uri="{BB962C8B-B14F-4D97-AF65-F5344CB8AC3E}">
        <p14:creationId xmlns:p14="http://schemas.microsoft.com/office/powerpoint/2010/main" val="327296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E3CB2272-5628-44EB-B1E5-FD1BB871F63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644295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CFCB9F4-9C56-49FE-99DE-6B702FC2EAA3}"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713641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ED959274-115E-438F-AFC3-F11FD216B3B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8647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C158EB65-767E-45F3-BC54-CC3328BB74E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761518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643EC18E-ED7A-48E3-8D8F-A10000E392C4}"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75044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5" y="1708151"/>
            <a:ext cx="4110039"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4" y="1708151"/>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586595CD-84D7-46A6-9006-E2DD7E67C4BA}" type="slidenum">
              <a:rPr lang="en-GB" altLang="en-US"/>
              <a:pPr>
                <a:defRPr/>
              </a:pPr>
              <a:t>‹#›</a:t>
            </a:fld>
            <a:endParaRPr lang="en-GB" altLang="en-US"/>
          </a:p>
        </p:txBody>
      </p:sp>
    </p:spTree>
    <p:extLst>
      <p:ext uri="{BB962C8B-B14F-4D97-AF65-F5344CB8AC3E}">
        <p14:creationId xmlns:p14="http://schemas.microsoft.com/office/powerpoint/2010/main" val="6055718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1F82214-C510-4D03-8AD7-9EEF2AE82FCF}"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916692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5D3BDF-8101-4313-88D0-40E6FB3D7FD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780482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FF3AA9E-2CD2-49DF-9C6F-9EE8D0DF0C3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513206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9967A17-98C4-4C72-BFA5-834F05C9105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293883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1349D42-B20D-4B36-8259-8E551F87A72D}"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564597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365750"/>
            <a:ext cx="9140825"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E72"/>
              </a:solidFill>
            </a:endParaRPr>
          </a:p>
        </p:txBody>
      </p:sp>
      <p:sp>
        <p:nvSpPr>
          <p:cNvPr id="5" name="Rectangle 14"/>
          <p:cNvSpPr>
            <a:spLocks noChangeArrowheads="1"/>
          </p:cNvSpPr>
          <p:nvPr/>
        </p:nvSpPr>
        <p:spPr bwMode="auto">
          <a:xfrm>
            <a:off x="0" y="6030913"/>
            <a:ext cx="9140825"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E72"/>
              </a:solidFill>
            </a:endParaRPr>
          </a:p>
        </p:txBody>
      </p:sp>
      <p:sp>
        <p:nvSpPr>
          <p:cNvPr id="5122" name="Rectangle 2"/>
          <p:cNvSpPr>
            <a:spLocks noGrp="1" noChangeArrowheads="1"/>
          </p:cNvSpPr>
          <p:nvPr>
            <p:ph type="ctrTitle"/>
          </p:nvPr>
        </p:nvSpPr>
        <p:spPr>
          <a:xfrm>
            <a:off x="384175" y="2016125"/>
            <a:ext cx="8374063" cy="576263"/>
          </a:xfrm>
        </p:spPr>
        <p:txBody>
          <a:bodyPr/>
          <a:lstStyle>
            <a:lvl1pPr>
              <a:defRPr sz="3600"/>
            </a:lvl1pPr>
          </a:lstStyle>
          <a:p>
            <a:pPr lvl="0"/>
            <a:r>
              <a:rPr lang="en-GB" noProof="0" smtClean="0"/>
              <a:t>Click to edit Master title style</a:t>
            </a:r>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pPr lvl="0"/>
            <a:r>
              <a:rPr lang="en-GB" noProof="0" smtClean="0"/>
              <a:t>Click to edit Master subtitle style</a:t>
            </a:r>
          </a:p>
        </p:txBody>
      </p:sp>
      <p:sp>
        <p:nvSpPr>
          <p:cNvPr id="6" name="Rectangle 10"/>
          <p:cNvSpPr>
            <a:spLocks noGrp="1" noChangeArrowheads="1"/>
          </p:cNvSpPr>
          <p:nvPr>
            <p:ph type="sldNum" sz="quarter" idx="10"/>
          </p:nvPr>
        </p:nvSpPr>
        <p:spPr>
          <a:xfrm>
            <a:off x="7862888" y="6448425"/>
            <a:ext cx="900112" cy="179388"/>
          </a:xfrm>
        </p:spPr>
        <p:txBody>
          <a:bodyPr/>
          <a:lstStyle>
            <a:lvl1pPr>
              <a:defRPr>
                <a:solidFill>
                  <a:schemeClr val="tx1"/>
                </a:solidFill>
              </a:defRPr>
            </a:lvl1pPr>
          </a:lstStyle>
          <a:p>
            <a:pPr>
              <a:defRPr/>
            </a:pPr>
            <a:fld id="{243F268F-5229-4F4F-B7A5-3C12C1DF6BDF}" type="slidenum">
              <a:rPr lang="en-GB">
                <a:solidFill>
                  <a:srgbClr val="003E72"/>
                </a:solidFill>
              </a:rPr>
              <a:pPr>
                <a:defRPr/>
              </a:pPr>
              <a:t>‹#›</a:t>
            </a:fld>
            <a:endParaRPr lang="en-GB">
              <a:solidFill>
                <a:srgbClr val="003E72"/>
              </a:solidFill>
            </a:endParaRPr>
          </a:p>
        </p:txBody>
      </p:sp>
    </p:spTree>
    <p:extLst>
      <p:ext uri="{BB962C8B-B14F-4D97-AF65-F5344CB8AC3E}">
        <p14:creationId xmlns:p14="http://schemas.microsoft.com/office/powerpoint/2010/main" val="14393039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33999F7-F5CC-46A0-9EDA-4EA38258418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97435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19CB016-64DF-436B-9396-810486DDCDA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27955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582CF8AE-08C8-4D1F-8067-8A96425CCC9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804603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3858D9FF-CBDD-467B-9B62-739A1D82230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4340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63418172-5F83-452F-8B58-45113C1C41FA}" type="slidenum">
              <a:rPr lang="en-GB" altLang="en-US"/>
              <a:pPr>
                <a:defRPr/>
              </a:pPr>
              <a:t>‹#›</a:t>
            </a:fld>
            <a:endParaRPr lang="en-GB" altLang="en-US"/>
          </a:p>
        </p:txBody>
      </p:sp>
    </p:spTree>
    <p:extLst>
      <p:ext uri="{BB962C8B-B14F-4D97-AF65-F5344CB8AC3E}">
        <p14:creationId xmlns:p14="http://schemas.microsoft.com/office/powerpoint/2010/main" val="2754065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B559A69A-21DF-47AB-AF48-249028E72FD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7602943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AAD836D-C520-4CDB-BDD4-7839EFAACBC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553955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7B380FA-6A70-4B21-9505-78D2A7A177A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045427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031792C-A601-4061-A046-490D8184342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4177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2CF79F9-4011-4E9B-942E-61015F857A7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551020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285281C-5B2B-4A7D-8EFF-4F053751F77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59249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4175" y="398463"/>
            <a:ext cx="8375650" cy="423862"/>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84175" y="1708150"/>
            <a:ext cx="8374063" cy="4067175"/>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8C1AD71A-65F9-491A-9B1F-B3834746361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213956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4175" y="398463"/>
            <a:ext cx="8375650" cy="42386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84175" y="1708150"/>
            <a:ext cx="8374063" cy="4067175"/>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AA383957-54AD-44E9-AE7E-F58F332DC94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046670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365750"/>
            <a:ext cx="9140825"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3E72"/>
              </a:solidFill>
            </a:endParaRPr>
          </a:p>
        </p:txBody>
      </p:sp>
      <p:sp>
        <p:nvSpPr>
          <p:cNvPr id="5" name="Rectangle 14"/>
          <p:cNvSpPr>
            <a:spLocks noChangeArrowheads="1"/>
          </p:cNvSpPr>
          <p:nvPr/>
        </p:nvSpPr>
        <p:spPr bwMode="auto">
          <a:xfrm>
            <a:off x="0" y="6030913"/>
            <a:ext cx="9140825"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3E72"/>
              </a:solidFill>
            </a:endParaRPr>
          </a:p>
        </p:txBody>
      </p:sp>
      <p:sp>
        <p:nvSpPr>
          <p:cNvPr id="5122" name="Rectangle 2"/>
          <p:cNvSpPr>
            <a:spLocks noGrp="1" noChangeArrowheads="1"/>
          </p:cNvSpPr>
          <p:nvPr>
            <p:ph type="ctrTitle"/>
          </p:nvPr>
        </p:nvSpPr>
        <p:spPr>
          <a:xfrm>
            <a:off x="384177" y="2016126"/>
            <a:ext cx="8374063" cy="576263"/>
          </a:xfrm>
        </p:spPr>
        <p:txBody>
          <a:bodyPr/>
          <a:lstStyle>
            <a:lvl1pPr>
              <a:defRPr sz="3600"/>
            </a:lvl1pPr>
          </a:lstStyle>
          <a:p>
            <a:pPr lvl="0"/>
            <a:r>
              <a:rPr lang="en-US" altLang="en-US" noProof="0" smtClean="0"/>
              <a:t>Click to edit Master title style</a:t>
            </a:r>
            <a:endParaRPr lang="en-GB" altLang="en-US" noProof="0" smtClean="0"/>
          </a:p>
        </p:txBody>
      </p:sp>
      <p:sp>
        <p:nvSpPr>
          <p:cNvPr id="5123" name="Rectangle 3"/>
          <p:cNvSpPr>
            <a:spLocks noGrp="1" noChangeArrowheads="1"/>
          </p:cNvSpPr>
          <p:nvPr>
            <p:ph type="subTitle" idx="1"/>
          </p:nvPr>
        </p:nvSpPr>
        <p:spPr>
          <a:xfrm>
            <a:off x="384177" y="2774950"/>
            <a:ext cx="8374063" cy="539750"/>
          </a:xfrm>
        </p:spPr>
        <p:txBody>
          <a:bodyPr/>
          <a:lstStyle>
            <a:lvl1pPr marL="0" indent="0">
              <a:buFontTx/>
              <a:buNone/>
              <a:defRPr sz="1800" b="1">
                <a:solidFill>
                  <a:schemeClr val="tx2"/>
                </a:solidFill>
              </a:defRPr>
            </a:lvl1pPr>
          </a:lstStyle>
          <a:p>
            <a:pPr lvl="0"/>
            <a:r>
              <a:rPr lang="en-US" altLang="en-US" noProof="0" smtClean="0"/>
              <a:t>Click to edit Master subtitle style</a:t>
            </a:r>
            <a:endParaRPr lang="en-GB" altLang="en-US" noProof="0" smtClean="0"/>
          </a:p>
        </p:txBody>
      </p:sp>
      <p:sp>
        <p:nvSpPr>
          <p:cNvPr id="6" name="Rectangle 10"/>
          <p:cNvSpPr>
            <a:spLocks noGrp="1" noChangeArrowheads="1"/>
          </p:cNvSpPr>
          <p:nvPr>
            <p:ph type="sldNum" sz="quarter" idx="10"/>
          </p:nvPr>
        </p:nvSpPr>
        <p:spPr>
          <a:xfrm>
            <a:off x="7862888" y="6448425"/>
            <a:ext cx="900112" cy="179388"/>
          </a:xfrm>
        </p:spPr>
        <p:txBody>
          <a:bodyPr/>
          <a:lstStyle>
            <a:lvl1pPr>
              <a:defRPr>
                <a:solidFill>
                  <a:schemeClr val="tx1"/>
                </a:solidFill>
              </a:defRPr>
            </a:lvl1pPr>
          </a:lstStyle>
          <a:p>
            <a:pPr>
              <a:defRPr/>
            </a:pPr>
            <a:fld id="{8C739875-9618-4CBF-9A53-56265995A267}" type="slidenum">
              <a:rPr lang="en-GB" altLang="en-US">
                <a:solidFill>
                  <a:srgbClr val="003E72"/>
                </a:solidFill>
              </a:rPr>
              <a:pPr>
                <a:defRPr/>
              </a:pPr>
              <a:t>‹#›</a:t>
            </a:fld>
            <a:endParaRPr lang="en-GB" altLang="en-US">
              <a:solidFill>
                <a:srgbClr val="003E72"/>
              </a:solidFill>
            </a:endParaRPr>
          </a:p>
        </p:txBody>
      </p:sp>
    </p:spTree>
    <p:extLst>
      <p:ext uri="{BB962C8B-B14F-4D97-AF65-F5344CB8AC3E}">
        <p14:creationId xmlns:p14="http://schemas.microsoft.com/office/powerpoint/2010/main" val="3323167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5E6AB96-A1AA-40AC-A357-72749C3B07A2}"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82357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17F08362-9CC6-4E18-B463-65FFCB30312D}" type="slidenum">
              <a:rPr lang="en-GB" altLang="en-US"/>
              <a:pPr>
                <a:defRPr/>
              </a:pPr>
              <a:t>‹#›</a:t>
            </a:fld>
            <a:endParaRPr lang="en-GB" altLang="en-US"/>
          </a:p>
        </p:txBody>
      </p:sp>
    </p:spTree>
    <p:extLst>
      <p:ext uri="{BB962C8B-B14F-4D97-AF65-F5344CB8AC3E}">
        <p14:creationId xmlns:p14="http://schemas.microsoft.com/office/powerpoint/2010/main" val="35512897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39701-76A5-4796-B58D-F7432B83700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790177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5" y="1708151"/>
            <a:ext cx="4110039"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4" y="1708151"/>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586595CD-84D7-46A6-9006-E2DD7E67C4BA}"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4223756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63418172-5F83-452F-8B58-45113C1C41FA}"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1675828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17F08362-9CC6-4E18-B463-65FFCB30312D}"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518601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6DA9494-60D6-45D3-9FC1-CD0C83F6DB33}"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6412284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B32F08E-C59E-491C-B968-39A36B50426E}"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8406609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6E3025D-72E0-4582-A3C4-BEAFEA4B2247}"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5212850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9A38AEB-6F04-44DE-8CB1-C268573B0AAC}"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01710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98463"/>
            <a:ext cx="6129339"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7D578D1-6128-4DDE-8CEC-98C6FC21DED0}"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68559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6DA9494-60D6-45D3-9FC1-CD0C83F6DB33}" type="slidenum">
              <a:rPr lang="en-GB" altLang="en-US"/>
              <a:pPr>
                <a:defRPr/>
              </a:pPr>
              <a:t>‹#›</a:t>
            </a:fld>
            <a:endParaRPr lang="en-GB" altLang="en-US"/>
          </a:p>
        </p:txBody>
      </p:sp>
    </p:spTree>
    <p:extLst>
      <p:ext uri="{BB962C8B-B14F-4D97-AF65-F5344CB8AC3E}">
        <p14:creationId xmlns:p14="http://schemas.microsoft.com/office/powerpoint/2010/main" val="172561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B32F08E-C59E-491C-B968-39A36B50426E}" type="slidenum">
              <a:rPr lang="en-GB" altLang="en-US"/>
              <a:pPr>
                <a:defRPr/>
              </a:pPr>
              <a:t>‹#›</a:t>
            </a:fld>
            <a:endParaRPr lang="en-GB" altLang="en-US"/>
          </a:p>
        </p:txBody>
      </p:sp>
    </p:spTree>
    <p:extLst>
      <p:ext uri="{BB962C8B-B14F-4D97-AF65-F5344CB8AC3E}">
        <p14:creationId xmlns:p14="http://schemas.microsoft.com/office/powerpoint/2010/main" val="29420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6E3025D-72E0-4582-A3C4-BEAFEA4B2247}" type="slidenum">
              <a:rPr lang="en-GB" altLang="en-US"/>
              <a:pPr>
                <a:defRPr/>
              </a:pPr>
              <a:t>‹#›</a:t>
            </a:fld>
            <a:endParaRPr lang="en-GB" altLang="en-US"/>
          </a:p>
        </p:txBody>
      </p:sp>
    </p:spTree>
    <p:extLst>
      <p:ext uri="{BB962C8B-B14F-4D97-AF65-F5344CB8AC3E}">
        <p14:creationId xmlns:p14="http://schemas.microsoft.com/office/powerpoint/2010/main" val="3507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384175" y="1708150"/>
            <a:ext cx="83740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0" name="Rectangle 6"/>
          <p:cNvSpPr>
            <a:spLocks noGrp="1" noChangeArrowheads="1"/>
          </p:cNvSpPr>
          <p:nvPr>
            <p:ph type="sldNum" sz="quarter" idx="4"/>
          </p:nvPr>
        </p:nvSpPr>
        <p:spPr bwMode="auto">
          <a:xfrm>
            <a:off x="7862888"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solidFill>
                  <a:schemeClr val="tx2"/>
                </a:solidFill>
              </a:defRPr>
            </a:lvl1pPr>
          </a:lstStyle>
          <a:p>
            <a:pPr>
              <a:defRPr/>
            </a:pPr>
            <a:fld id="{32E67BF9-A8D4-4BD2-9F7F-CF0A2087027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69875" indent="-269875" algn="l" rtl="0" eaLnBrk="1" fontAlgn="base" hangingPunct="1">
        <a:spcBef>
          <a:spcPct val="0"/>
        </a:spcBef>
        <a:spcAft>
          <a:spcPct val="75000"/>
        </a:spcAft>
        <a:buChar char="•"/>
        <a:defRPr sz="2000">
          <a:solidFill>
            <a:schemeClr val="tx1"/>
          </a:solidFill>
          <a:latin typeface="+mn-lt"/>
          <a:ea typeface="+mn-ea"/>
          <a:cs typeface="+mn-cs"/>
        </a:defRPr>
      </a:lvl1pPr>
      <a:lvl2pPr marL="538163" indent="-266700" algn="l" rtl="0" eaLnBrk="1" fontAlgn="base" hangingPunct="1">
        <a:spcBef>
          <a:spcPct val="0"/>
        </a:spcBef>
        <a:spcAft>
          <a:spcPct val="75000"/>
        </a:spcAft>
        <a:buChar char="•"/>
        <a:defRPr sz="2000">
          <a:solidFill>
            <a:schemeClr val="tx1"/>
          </a:solidFill>
          <a:latin typeface="+mn-lt"/>
        </a:defRPr>
      </a:lvl2pPr>
      <a:lvl3pPr marL="809625" indent="-269875" algn="l" rtl="0" eaLnBrk="1" fontAlgn="base" hangingPunct="1">
        <a:spcBef>
          <a:spcPct val="0"/>
        </a:spcBef>
        <a:spcAft>
          <a:spcPct val="75000"/>
        </a:spcAft>
        <a:buChar char="•"/>
        <a:defRPr sz="2000">
          <a:solidFill>
            <a:schemeClr val="tx1"/>
          </a:solidFill>
          <a:latin typeface="+mn-lt"/>
        </a:defRPr>
      </a:lvl3pPr>
      <a:lvl4pPr marL="1079500" indent="-268288" algn="l" rtl="0" eaLnBrk="1" fontAlgn="base" hangingPunct="1">
        <a:spcBef>
          <a:spcPct val="0"/>
        </a:spcBef>
        <a:spcAft>
          <a:spcPct val="75000"/>
        </a:spcAft>
        <a:buChar char="•"/>
        <a:defRPr sz="2000">
          <a:solidFill>
            <a:schemeClr val="tx1"/>
          </a:solidFill>
          <a:latin typeface="+mn-lt"/>
        </a:defRPr>
      </a:lvl4pPr>
      <a:lvl5pPr marL="1350963" indent="-269875" algn="l" rtl="0" eaLnBrk="1" fontAlgn="base" hangingPunct="1">
        <a:spcBef>
          <a:spcPct val="0"/>
        </a:spcBef>
        <a:spcAft>
          <a:spcPct val="75000"/>
        </a:spcAft>
        <a:buChar char="•"/>
        <a:defRPr sz="2000">
          <a:solidFill>
            <a:schemeClr val="tx1"/>
          </a:solidFill>
          <a:latin typeface="+mn-lt"/>
        </a:defRPr>
      </a:lvl5pPr>
      <a:lvl6pPr marL="1808163" indent="-269875" algn="l" rtl="0" eaLnBrk="1" fontAlgn="base" hangingPunct="1">
        <a:spcBef>
          <a:spcPct val="0"/>
        </a:spcBef>
        <a:spcAft>
          <a:spcPct val="75000"/>
        </a:spcAft>
        <a:buChar char="•"/>
        <a:defRPr sz="2000">
          <a:solidFill>
            <a:schemeClr val="tx1"/>
          </a:solidFill>
          <a:latin typeface="+mn-lt"/>
        </a:defRPr>
      </a:lvl6pPr>
      <a:lvl7pPr marL="2265363" indent="-269875" algn="l" rtl="0" eaLnBrk="1" fontAlgn="base" hangingPunct="1">
        <a:spcBef>
          <a:spcPct val="0"/>
        </a:spcBef>
        <a:spcAft>
          <a:spcPct val="75000"/>
        </a:spcAft>
        <a:buChar char="•"/>
        <a:defRPr sz="2000">
          <a:solidFill>
            <a:schemeClr val="tx1"/>
          </a:solidFill>
          <a:latin typeface="+mn-lt"/>
        </a:defRPr>
      </a:lvl7pPr>
      <a:lvl8pPr marL="2722563" indent="-269875" algn="l" rtl="0" eaLnBrk="1" fontAlgn="base" hangingPunct="1">
        <a:spcBef>
          <a:spcPct val="0"/>
        </a:spcBef>
        <a:spcAft>
          <a:spcPct val="75000"/>
        </a:spcAft>
        <a:buChar char="•"/>
        <a:defRPr sz="2000">
          <a:solidFill>
            <a:schemeClr val="tx1"/>
          </a:solidFill>
          <a:latin typeface="+mn-lt"/>
        </a:defRPr>
      </a:lvl8pPr>
      <a:lvl9pPr marL="3179763" indent="-269875" algn="l" rtl="0" eaLnBrk="1" fontAlgn="base" hangingPunct="1">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384175" y="1708150"/>
            <a:ext cx="83740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0" name="Rectangle 6"/>
          <p:cNvSpPr>
            <a:spLocks noGrp="1" noChangeArrowheads="1"/>
          </p:cNvSpPr>
          <p:nvPr>
            <p:ph type="sldNum" sz="quarter" idx="4"/>
          </p:nvPr>
        </p:nvSpPr>
        <p:spPr bwMode="auto">
          <a:xfrm>
            <a:off x="7862888"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solidFill>
                  <a:schemeClr val="tx2"/>
                </a:solidFill>
              </a:defRPr>
            </a:lvl1pPr>
          </a:lstStyle>
          <a:p>
            <a:pPr>
              <a:defRPr/>
            </a:pPr>
            <a:fld id="{A918E6F4-07C6-49CF-AEBD-F9DE73E32BA7}"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0683982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69875" indent="-269875" algn="l" rtl="0" eaLnBrk="1" fontAlgn="base" hangingPunct="1">
        <a:spcBef>
          <a:spcPct val="0"/>
        </a:spcBef>
        <a:spcAft>
          <a:spcPct val="75000"/>
        </a:spcAft>
        <a:buChar char="•"/>
        <a:defRPr sz="2000">
          <a:solidFill>
            <a:schemeClr val="tx1"/>
          </a:solidFill>
          <a:latin typeface="+mn-lt"/>
          <a:ea typeface="+mn-ea"/>
          <a:cs typeface="+mn-cs"/>
        </a:defRPr>
      </a:lvl1pPr>
      <a:lvl2pPr marL="538163" indent="-266700" algn="l" rtl="0" eaLnBrk="1" fontAlgn="base" hangingPunct="1">
        <a:spcBef>
          <a:spcPct val="0"/>
        </a:spcBef>
        <a:spcAft>
          <a:spcPct val="75000"/>
        </a:spcAft>
        <a:buChar char="•"/>
        <a:defRPr sz="2000">
          <a:solidFill>
            <a:schemeClr val="tx1"/>
          </a:solidFill>
          <a:latin typeface="+mn-lt"/>
        </a:defRPr>
      </a:lvl2pPr>
      <a:lvl3pPr marL="809625" indent="-269875" algn="l" rtl="0" eaLnBrk="1" fontAlgn="base" hangingPunct="1">
        <a:spcBef>
          <a:spcPct val="0"/>
        </a:spcBef>
        <a:spcAft>
          <a:spcPct val="75000"/>
        </a:spcAft>
        <a:buChar char="•"/>
        <a:defRPr sz="2000">
          <a:solidFill>
            <a:schemeClr val="tx1"/>
          </a:solidFill>
          <a:latin typeface="+mn-lt"/>
        </a:defRPr>
      </a:lvl3pPr>
      <a:lvl4pPr marL="1079500" indent="-268288" algn="l" rtl="0" eaLnBrk="1" fontAlgn="base" hangingPunct="1">
        <a:spcBef>
          <a:spcPct val="0"/>
        </a:spcBef>
        <a:spcAft>
          <a:spcPct val="75000"/>
        </a:spcAft>
        <a:buChar char="•"/>
        <a:defRPr sz="2000">
          <a:solidFill>
            <a:schemeClr val="tx1"/>
          </a:solidFill>
          <a:latin typeface="+mn-lt"/>
        </a:defRPr>
      </a:lvl4pPr>
      <a:lvl5pPr marL="1350963" indent="-269875" algn="l" rtl="0" eaLnBrk="1" fontAlgn="base" hangingPunct="1">
        <a:spcBef>
          <a:spcPct val="0"/>
        </a:spcBef>
        <a:spcAft>
          <a:spcPct val="75000"/>
        </a:spcAft>
        <a:buChar char="•"/>
        <a:defRPr sz="2000">
          <a:solidFill>
            <a:schemeClr val="tx1"/>
          </a:solidFill>
          <a:latin typeface="+mn-lt"/>
        </a:defRPr>
      </a:lvl5pPr>
      <a:lvl6pPr marL="1808163" indent="-269875" algn="l" rtl="0" eaLnBrk="1" fontAlgn="base" hangingPunct="1">
        <a:spcBef>
          <a:spcPct val="0"/>
        </a:spcBef>
        <a:spcAft>
          <a:spcPct val="75000"/>
        </a:spcAft>
        <a:buChar char="•"/>
        <a:defRPr sz="2000">
          <a:solidFill>
            <a:schemeClr val="tx1"/>
          </a:solidFill>
          <a:latin typeface="+mn-lt"/>
        </a:defRPr>
      </a:lvl6pPr>
      <a:lvl7pPr marL="2265363" indent="-269875" algn="l" rtl="0" eaLnBrk="1" fontAlgn="base" hangingPunct="1">
        <a:spcBef>
          <a:spcPct val="0"/>
        </a:spcBef>
        <a:spcAft>
          <a:spcPct val="75000"/>
        </a:spcAft>
        <a:buChar char="•"/>
        <a:defRPr sz="2000">
          <a:solidFill>
            <a:schemeClr val="tx1"/>
          </a:solidFill>
          <a:latin typeface="+mn-lt"/>
        </a:defRPr>
      </a:lvl7pPr>
      <a:lvl8pPr marL="2722563" indent="-269875" algn="l" rtl="0" eaLnBrk="1" fontAlgn="base" hangingPunct="1">
        <a:spcBef>
          <a:spcPct val="0"/>
        </a:spcBef>
        <a:spcAft>
          <a:spcPct val="75000"/>
        </a:spcAft>
        <a:buChar char="•"/>
        <a:defRPr sz="2000">
          <a:solidFill>
            <a:schemeClr val="tx1"/>
          </a:solidFill>
          <a:latin typeface="+mn-lt"/>
        </a:defRPr>
      </a:lvl8pPr>
      <a:lvl9pPr marL="3179763" indent="-269875" algn="l" rtl="0" eaLnBrk="1" fontAlgn="base" hangingPunct="1">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384175" y="1708150"/>
            <a:ext cx="83740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0" name="Rectangle 6"/>
          <p:cNvSpPr>
            <a:spLocks noGrp="1" noChangeArrowheads="1"/>
          </p:cNvSpPr>
          <p:nvPr>
            <p:ph type="sldNum" sz="quarter" idx="4"/>
          </p:nvPr>
        </p:nvSpPr>
        <p:spPr bwMode="auto">
          <a:xfrm>
            <a:off x="7862888"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solidFill>
                  <a:schemeClr val="tx2"/>
                </a:solidFill>
              </a:defRPr>
            </a:lvl1pPr>
          </a:lstStyle>
          <a:p>
            <a:pPr>
              <a:defRPr/>
            </a:pPr>
            <a:fld id="{0DAFF198-D975-4297-972F-31A4BC44732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292742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69875" indent="-269875" algn="l" rtl="0" eaLnBrk="1" fontAlgn="base" hangingPunct="1">
        <a:spcBef>
          <a:spcPct val="0"/>
        </a:spcBef>
        <a:spcAft>
          <a:spcPct val="75000"/>
        </a:spcAft>
        <a:buChar char="•"/>
        <a:defRPr sz="2000">
          <a:solidFill>
            <a:schemeClr val="tx1"/>
          </a:solidFill>
          <a:latin typeface="+mn-lt"/>
          <a:ea typeface="+mn-ea"/>
          <a:cs typeface="+mn-cs"/>
        </a:defRPr>
      </a:lvl1pPr>
      <a:lvl2pPr marL="538163" indent="-266700" algn="l" rtl="0" eaLnBrk="1" fontAlgn="base" hangingPunct="1">
        <a:spcBef>
          <a:spcPct val="0"/>
        </a:spcBef>
        <a:spcAft>
          <a:spcPct val="75000"/>
        </a:spcAft>
        <a:buChar char="•"/>
        <a:defRPr sz="2000">
          <a:solidFill>
            <a:schemeClr val="tx1"/>
          </a:solidFill>
          <a:latin typeface="+mn-lt"/>
        </a:defRPr>
      </a:lvl2pPr>
      <a:lvl3pPr marL="809625" indent="-269875" algn="l" rtl="0" eaLnBrk="1" fontAlgn="base" hangingPunct="1">
        <a:spcBef>
          <a:spcPct val="0"/>
        </a:spcBef>
        <a:spcAft>
          <a:spcPct val="75000"/>
        </a:spcAft>
        <a:buChar char="•"/>
        <a:defRPr sz="2000">
          <a:solidFill>
            <a:schemeClr val="tx1"/>
          </a:solidFill>
          <a:latin typeface="+mn-lt"/>
        </a:defRPr>
      </a:lvl3pPr>
      <a:lvl4pPr marL="1079500" indent="-268288" algn="l" rtl="0" eaLnBrk="1" fontAlgn="base" hangingPunct="1">
        <a:spcBef>
          <a:spcPct val="0"/>
        </a:spcBef>
        <a:spcAft>
          <a:spcPct val="75000"/>
        </a:spcAft>
        <a:buChar char="•"/>
        <a:defRPr sz="2000">
          <a:solidFill>
            <a:schemeClr val="tx1"/>
          </a:solidFill>
          <a:latin typeface="+mn-lt"/>
        </a:defRPr>
      </a:lvl4pPr>
      <a:lvl5pPr marL="1350963" indent="-269875" algn="l" rtl="0" eaLnBrk="1" fontAlgn="base" hangingPunct="1">
        <a:spcBef>
          <a:spcPct val="0"/>
        </a:spcBef>
        <a:spcAft>
          <a:spcPct val="75000"/>
        </a:spcAft>
        <a:buChar char="•"/>
        <a:defRPr sz="2000">
          <a:solidFill>
            <a:schemeClr val="tx1"/>
          </a:solidFill>
          <a:latin typeface="+mn-lt"/>
        </a:defRPr>
      </a:lvl5pPr>
      <a:lvl6pPr marL="1808163" indent="-269875" algn="l" rtl="0" eaLnBrk="1" fontAlgn="base" hangingPunct="1">
        <a:spcBef>
          <a:spcPct val="0"/>
        </a:spcBef>
        <a:spcAft>
          <a:spcPct val="75000"/>
        </a:spcAft>
        <a:buChar char="•"/>
        <a:defRPr sz="2000">
          <a:solidFill>
            <a:schemeClr val="tx1"/>
          </a:solidFill>
          <a:latin typeface="+mn-lt"/>
        </a:defRPr>
      </a:lvl6pPr>
      <a:lvl7pPr marL="2265363" indent="-269875" algn="l" rtl="0" eaLnBrk="1" fontAlgn="base" hangingPunct="1">
        <a:spcBef>
          <a:spcPct val="0"/>
        </a:spcBef>
        <a:spcAft>
          <a:spcPct val="75000"/>
        </a:spcAft>
        <a:buChar char="•"/>
        <a:defRPr sz="2000">
          <a:solidFill>
            <a:schemeClr val="tx1"/>
          </a:solidFill>
          <a:latin typeface="+mn-lt"/>
        </a:defRPr>
      </a:lvl7pPr>
      <a:lvl8pPr marL="2722563" indent="-269875" algn="l" rtl="0" eaLnBrk="1" fontAlgn="base" hangingPunct="1">
        <a:spcBef>
          <a:spcPct val="0"/>
        </a:spcBef>
        <a:spcAft>
          <a:spcPct val="75000"/>
        </a:spcAft>
        <a:buChar char="•"/>
        <a:defRPr sz="2000">
          <a:solidFill>
            <a:schemeClr val="tx1"/>
          </a:solidFill>
          <a:latin typeface="+mn-lt"/>
        </a:defRPr>
      </a:lvl8pPr>
      <a:lvl9pPr marL="3179763" indent="-269875" algn="l" rtl="0" eaLnBrk="1" fontAlgn="base" hangingPunct="1">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84175" y="1708150"/>
            <a:ext cx="83740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7862888"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defRPr sz="1000" smtClean="0">
                <a:solidFill>
                  <a:schemeClr val="tx2"/>
                </a:solidFill>
              </a:defRPr>
            </a:lvl1pPr>
          </a:lstStyle>
          <a:p>
            <a:pPr>
              <a:defRPr/>
            </a:pPr>
            <a:fld id="{90519994-3305-4AF4-9C72-41497E1D589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9678874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84175" y="1708150"/>
            <a:ext cx="83740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sldNum" sz="quarter" idx="4"/>
          </p:nvPr>
        </p:nvSpPr>
        <p:spPr bwMode="auto">
          <a:xfrm>
            <a:off x="7862888"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solidFill>
                  <a:schemeClr val="tx2"/>
                </a:solidFill>
              </a:defRPr>
            </a:lvl1pPr>
          </a:lstStyle>
          <a:p>
            <a:pPr>
              <a:defRPr/>
            </a:pPr>
            <a:fld id="{EDB9744F-0B55-475A-B41A-F37AD2C52A1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8501044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384175" y="1708150"/>
            <a:ext cx="83740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0" name="Rectangle 6"/>
          <p:cNvSpPr>
            <a:spLocks noGrp="1" noChangeArrowheads="1"/>
          </p:cNvSpPr>
          <p:nvPr>
            <p:ph type="sldNum" sz="quarter" idx="4"/>
          </p:nvPr>
        </p:nvSpPr>
        <p:spPr bwMode="auto">
          <a:xfrm>
            <a:off x="7862888"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solidFill>
                  <a:schemeClr val="tx2"/>
                </a:solidFill>
              </a:defRPr>
            </a:lvl1pPr>
          </a:lstStyle>
          <a:p>
            <a:pPr>
              <a:defRPr/>
            </a:pPr>
            <a:fld id="{32E67BF9-A8D4-4BD2-9F7F-CF0A2087027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81525727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69875" indent="-269875" algn="l" rtl="0" eaLnBrk="1" fontAlgn="base" hangingPunct="1">
        <a:spcBef>
          <a:spcPct val="0"/>
        </a:spcBef>
        <a:spcAft>
          <a:spcPct val="75000"/>
        </a:spcAft>
        <a:buChar char="•"/>
        <a:defRPr sz="2000">
          <a:solidFill>
            <a:schemeClr val="tx1"/>
          </a:solidFill>
          <a:latin typeface="+mn-lt"/>
          <a:ea typeface="+mn-ea"/>
          <a:cs typeface="+mn-cs"/>
        </a:defRPr>
      </a:lvl1pPr>
      <a:lvl2pPr marL="538163" indent="-266700" algn="l" rtl="0" eaLnBrk="1" fontAlgn="base" hangingPunct="1">
        <a:spcBef>
          <a:spcPct val="0"/>
        </a:spcBef>
        <a:spcAft>
          <a:spcPct val="75000"/>
        </a:spcAft>
        <a:buChar char="•"/>
        <a:defRPr sz="2000">
          <a:solidFill>
            <a:schemeClr val="tx1"/>
          </a:solidFill>
          <a:latin typeface="+mn-lt"/>
        </a:defRPr>
      </a:lvl2pPr>
      <a:lvl3pPr marL="809625" indent="-269875" algn="l" rtl="0" eaLnBrk="1" fontAlgn="base" hangingPunct="1">
        <a:spcBef>
          <a:spcPct val="0"/>
        </a:spcBef>
        <a:spcAft>
          <a:spcPct val="75000"/>
        </a:spcAft>
        <a:buChar char="•"/>
        <a:defRPr sz="2000">
          <a:solidFill>
            <a:schemeClr val="tx1"/>
          </a:solidFill>
          <a:latin typeface="+mn-lt"/>
        </a:defRPr>
      </a:lvl3pPr>
      <a:lvl4pPr marL="1079500" indent="-268288" algn="l" rtl="0" eaLnBrk="1" fontAlgn="base" hangingPunct="1">
        <a:spcBef>
          <a:spcPct val="0"/>
        </a:spcBef>
        <a:spcAft>
          <a:spcPct val="75000"/>
        </a:spcAft>
        <a:buChar char="•"/>
        <a:defRPr sz="2000">
          <a:solidFill>
            <a:schemeClr val="tx1"/>
          </a:solidFill>
          <a:latin typeface="+mn-lt"/>
        </a:defRPr>
      </a:lvl4pPr>
      <a:lvl5pPr marL="1350963" indent="-269875" algn="l" rtl="0" eaLnBrk="1" fontAlgn="base" hangingPunct="1">
        <a:spcBef>
          <a:spcPct val="0"/>
        </a:spcBef>
        <a:spcAft>
          <a:spcPct val="75000"/>
        </a:spcAft>
        <a:buChar char="•"/>
        <a:defRPr sz="2000">
          <a:solidFill>
            <a:schemeClr val="tx1"/>
          </a:solidFill>
          <a:latin typeface="+mn-lt"/>
        </a:defRPr>
      </a:lvl5pPr>
      <a:lvl6pPr marL="1808163" indent="-269875" algn="l" rtl="0" eaLnBrk="1" fontAlgn="base" hangingPunct="1">
        <a:spcBef>
          <a:spcPct val="0"/>
        </a:spcBef>
        <a:spcAft>
          <a:spcPct val="75000"/>
        </a:spcAft>
        <a:buChar char="•"/>
        <a:defRPr sz="2000">
          <a:solidFill>
            <a:schemeClr val="tx1"/>
          </a:solidFill>
          <a:latin typeface="+mn-lt"/>
        </a:defRPr>
      </a:lvl6pPr>
      <a:lvl7pPr marL="2265363" indent="-269875" algn="l" rtl="0" eaLnBrk="1" fontAlgn="base" hangingPunct="1">
        <a:spcBef>
          <a:spcPct val="0"/>
        </a:spcBef>
        <a:spcAft>
          <a:spcPct val="75000"/>
        </a:spcAft>
        <a:buChar char="•"/>
        <a:defRPr sz="2000">
          <a:solidFill>
            <a:schemeClr val="tx1"/>
          </a:solidFill>
          <a:latin typeface="+mn-lt"/>
        </a:defRPr>
      </a:lvl7pPr>
      <a:lvl8pPr marL="2722563" indent="-269875" algn="l" rtl="0" eaLnBrk="1" fontAlgn="base" hangingPunct="1">
        <a:spcBef>
          <a:spcPct val="0"/>
        </a:spcBef>
        <a:spcAft>
          <a:spcPct val="75000"/>
        </a:spcAft>
        <a:buChar char="•"/>
        <a:defRPr sz="2000">
          <a:solidFill>
            <a:schemeClr val="tx1"/>
          </a:solidFill>
          <a:latin typeface="+mn-lt"/>
        </a:defRPr>
      </a:lvl8pPr>
      <a:lvl9pPr marL="3179763" indent="-269875" algn="l" rtl="0" eaLnBrk="1" fontAlgn="base" hangingPunct="1">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mailto:HealthandWellbeing@admin.cam.ac.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mailto:WellCamEvents@admin.cam.ac.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hyperlink" Target="mailto:mediation@admin.cam.ac.uk" TargetMode="External"/><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hyperlink" Target="http://www.hr.admin.cam.ac.uk/hr-services/internal-mediation-servic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taff.counselling.cam.ac.uk/" TargetMode="External"/><Relationship Id="rId2" Type="http://schemas.openxmlformats.org/officeDocument/2006/relationships/hyperlink" Target="mailto:staff.couns@admin.cam.ac.uk"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mailto:OccHealth@admin.cam.ac.uk"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hyperlink" Target="http://www.oh.admin.cam.ac.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4.xml"/><Relationship Id="rId5" Type="http://schemas.openxmlformats.org/officeDocument/2006/relationships/image" Target="../media/image15.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59.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4175" y="2016125"/>
            <a:ext cx="8374063" cy="576263"/>
          </a:xfrm>
        </p:spPr>
        <p:txBody>
          <a:bodyPr/>
          <a:lstStyle/>
          <a:p>
            <a:pPr eaLnBrk="1" hangingPunct="1"/>
            <a:r>
              <a:rPr lang="en-US" altLang="en-US" smtClean="0"/>
              <a:t>Wellbeing Advocates</a:t>
            </a:r>
          </a:p>
        </p:txBody>
      </p:sp>
      <p:sp>
        <p:nvSpPr>
          <p:cNvPr id="3075" name="Rectangle 3"/>
          <p:cNvSpPr>
            <a:spLocks noGrp="1" noChangeArrowheads="1"/>
          </p:cNvSpPr>
          <p:nvPr>
            <p:ph type="subTitle" idx="1"/>
          </p:nvPr>
        </p:nvSpPr>
        <p:spPr>
          <a:xfrm>
            <a:off x="384175" y="2774950"/>
            <a:ext cx="8374063" cy="539750"/>
          </a:xfrm>
        </p:spPr>
        <p:txBody>
          <a:bodyPr/>
          <a:lstStyle/>
          <a:p>
            <a:pPr eaLnBrk="1" hangingPunct="1"/>
            <a:r>
              <a:rPr lang="en-US" altLang="en-US" sz="2800" smtClean="0"/>
              <a:t>Welcome and Networking Event</a:t>
            </a:r>
          </a:p>
        </p:txBody>
      </p:sp>
      <p:sp>
        <p:nvSpPr>
          <p:cNvPr id="3076" name="Rectangle 4"/>
          <p:cNvSpPr>
            <a:spLocks noChangeArrowheads="1"/>
          </p:cNvSpPr>
          <p:nvPr/>
        </p:nvSpPr>
        <p:spPr bwMode="auto">
          <a:xfrm>
            <a:off x="384175" y="5548313"/>
            <a:ext cx="8374063" cy="261937"/>
          </a:xfrm>
          <a:prstGeom prst="rect">
            <a:avLst/>
          </a:prstGeom>
          <a:noFill/>
          <a:ln w="12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FontTx/>
              <a:buNone/>
            </a:pPr>
            <a:r>
              <a:rPr lang="en-GB" altLang="en-US" sz="1800" b="1">
                <a:solidFill>
                  <a:schemeClr val="tx2"/>
                </a:solidFill>
              </a:rPr>
              <a:t>HR Division						October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mtClean="0"/>
              <a:t>Wellbeing Advocate role</a:t>
            </a:r>
          </a:p>
        </p:txBody>
      </p:sp>
      <p:sp>
        <p:nvSpPr>
          <p:cNvPr id="5123" name="Content Placeholder 2"/>
          <p:cNvSpPr>
            <a:spLocks noGrp="1"/>
          </p:cNvSpPr>
          <p:nvPr>
            <p:ph idx="1"/>
          </p:nvPr>
        </p:nvSpPr>
        <p:spPr>
          <a:xfrm>
            <a:off x="384175" y="1484313"/>
            <a:ext cx="8374063" cy="4681537"/>
          </a:xfrm>
        </p:spPr>
        <p:txBody>
          <a:bodyPr/>
          <a:lstStyle/>
          <a:p>
            <a:pPr marL="0" indent="0">
              <a:lnSpc>
                <a:spcPct val="150000"/>
              </a:lnSpc>
              <a:buFontTx/>
              <a:buNone/>
              <a:defRPr/>
            </a:pPr>
            <a:r>
              <a:rPr lang="en-GB" altLang="en-US" sz="2400" b="1" dirty="0" smtClean="0"/>
              <a:t>Role Purpose:</a:t>
            </a:r>
            <a:r>
              <a:rPr lang="en-GB" altLang="en-US" sz="2400" dirty="0" smtClean="0"/>
              <a:t>					</a:t>
            </a:r>
            <a:endParaRPr lang="en-GB" altLang="en-US" sz="2400" i="1" dirty="0"/>
          </a:p>
          <a:p>
            <a:pPr>
              <a:defRPr/>
            </a:pPr>
            <a:r>
              <a:rPr lang="en-GB" sz="2400" dirty="0"/>
              <a:t> </a:t>
            </a:r>
            <a:r>
              <a:rPr lang="en-GB" sz="2400" dirty="0" smtClean="0"/>
              <a:t>providing </a:t>
            </a:r>
            <a:r>
              <a:rPr lang="en-GB" sz="2400" dirty="0"/>
              <a:t>guidance and a signposting service to employees in their own Institution about issues relating to wellbeing, including mental/physical health and dignity at work concerns</a:t>
            </a:r>
          </a:p>
          <a:p>
            <a:pPr>
              <a:defRPr/>
            </a:pPr>
            <a:r>
              <a:rPr lang="en-GB" sz="2400" dirty="0"/>
              <a:t>promoting local wellbeing initiatives </a:t>
            </a:r>
          </a:p>
          <a:p>
            <a:pPr>
              <a:defRPr/>
            </a:pPr>
            <a:r>
              <a:rPr lang="en-GB" sz="2400" dirty="0"/>
              <a:t>communicating University-wide wellbeing initiatives  </a:t>
            </a:r>
          </a:p>
          <a:p>
            <a:pPr>
              <a:defRPr/>
            </a:pPr>
            <a:r>
              <a:rPr lang="en-GB" sz="2400" dirty="0"/>
              <a:t>contributing to and participating in networks to facilitate greater awareness of wellbeing across the </a:t>
            </a:r>
            <a:r>
              <a:rPr lang="en-GB" sz="2400" dirty="0" smtClean="0"/>
              <a:t>University.  </a:t>
            </a:r>
            <a:endParaRPr lang="en-GB" sz="2400" dirty="0"/>
          </a:p>
          <a:p>
            <a:pPr>
              <a:defRPr/>
            </a:pPr>
            <a:r>
              <a:rPr lang="en-GB" sz="2400" dirty="0"/>
              <a:t> </a:t>
            </a:r>
          </a:p>
          <a:p>
            <a:pPr marL="0" indent="0">
              <a:lnSpc>
                <a:spcPct val="150000"/>
              </a:lnSpc>
              <a:buFontTx/>
              <a:buNone/>
              <a:defRPr/>
            </a:pPr>
            <a:r>
              <a:rPr lang="en-GB" sz="2400" i="1" dirty="0" smtClean="0"/>
              <a:t>  </a:t>
            </a:r>
            <a:endParaRPr lang="en-GB" altLang="en-US" dirty="0" smtClean="0"/>
          </a:p>
        </p:txBody>
      </p:sp>
      <p:pic>
        <p:nvPicPr>
          <p:cNvPr id="12292" name="Picture 4" descr="C:\Users\ll428.INTERNAL\AppData\Local\Microsoft\Windows\Temporary Internet Files\Content.Outlook\Y5P3LZCC\WellCAM logo_95 FINAL.jpg"/>
          <p:cNvPicPr>
            <a:picLocks noChangeAspect="1" noChangeArrowheads="1"/>
          </p:cNvPicPr>
          <p:nvPr/>
        </p:nvPicPr>
        <p:blipFill>
          <a:blip r:embed="rId3">
            <a:extLst>
              <a:ext uri="{28A0092B-C50C-407E-A947-70E740481C1C}">
                <a14:useLocalDpi xmlns:a14="http://schemas.microsoft.com/office/drawing/2010/main" val="0"/>
              </a:ext>
            </a:extLst>
          </a:blip>
          <a:srcRect l="15437" t="21872" r="19316" b="28738"/>
          <a:stretch>
            <a:fillRect/>
          </a:stretch>
        </p:blipFill>
        <p:spPr bwMode="auto">
          <a:xfrm>
            <a:off x="7019925" y="115888"/>
            <a:ext cx="1930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8" descr="C:\Users\slb41\AppData\Local\Microsoft\Windows\Temporary Internet Files\Content.IE5\S0VYD6N0\250027768[1].jpg"/>
          <p:cNvPicPr>
            <a:picLocks noChangeAspect="1" noChangeArrowheads="1"/>
          </p:cNvPicPr>
          <p:nvPr/>
        </p:nvPicPr>
        <p:blipFill>
          <a:blip r:embed="rId4">
            <a:extLst>
              <a:ext uri="{28A0092B-C50C-407E-A947-70E740481C1C}">
                <a14:useLocalDpi xmlns:a14="http://schemas.microsoft.com/office/drawing/2010/main" val="0"/>
              </a:ext>
            </a:extLst>
          </a:blip>
          <a:srcRect r="12199"/>
          <a:stretch>
            <a:fillRect/>
          </a:stretch>
        </p:blipFill>
        <p:spPr bwMode="auto">
          <a:xfrm>
            <a:off x="7235825" y="3429000"/>
            <a:ext cx="1816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mtClean="0"/>
              <a:t>Wellbeing Advocate role</a:t>
            </a:r>
          </a:p>
        </p:txBody>
      </p:sp>
      <p:sp>
        <p:nvSpPr>
          <p:cNvPr id="5123" name="Content Placeholder 2"/>
          <p:cNvSpPr>
            <a:spLocks noGrp="1"/>
          </p:cNvSpPr>
          <p:nvPr>
            <p:ph idx="1"/>
          </p:nvPr>
        </p:nvSpPr>
        <p:spPr>
          <a:xfrm>
            <a:off x="384175" y="1484313"/>
            <a:ext cx="8374063" cy="4681537"/>
          </a:xfrm>
        </p:spPr>
        <p:txBody>
          <a:bodyPr/>
          <a:lstStyle/>
          <a:p>
            <a:pPr marL="0" indent="0">
              <a:lnSpc>
                <a:spcPct val="150000"/>
              </a:lnSpc>
              <a:buFontTx/>
              <a:buNone/>
              <a:defRPr/>
            </a:pPr>
            <a:r>
              <a:rPr lang="en-GB" altLang="en-US" sz="2400" b="1" dirty="0" smtClean="0"/>
              <a:t>Role Purpose - Management WBA</a:t>
            </a:r>
          </a:p>
          <a:p>
            <a:pPr marL="0" indent="0">
              <a:lnSpc>
                <a:spcPct val="150000"/>
              </a:lnSpc>
              <a:buFontTx/>
              <a:buNone/>
              <a:defRPr/>
            </a:pPr>
            <a:r>
              <a:rPr lang="en-GB" altLang="en-US" sz="2400" dirty="0" smtClean="0"/>
              <a:t>Also to:				</a:t>
            </a:r>
            <a:endParaRPr lang="en-GB" sz="2400" dirty="0" smtClean="0"/>
          </a:p>
          <a:p>
            <a:pPr>
              <a:defRPr/>
            </a:pPr>
            <a:r>
              <a:rPr lang="en-GB" sz="2400" dirty="0" smtClean="0"/>
              <a:t>help integrate wellbeing into institutional activities, for example: raising the profile of wellbeing in meetings and ensuring wellbeing is discussed at probation and staff review &amp; development (appraisal) meetings.</a:t>
            </a:r>
          </a:p>
          <a:p>
            <a:pPr>
              <a:defRPr/>
            </a:pPr>
            <a:r>
              <a:rPr lang="en-GB" sz="2400" dirty="0" smtClean="0"/>
              <a:t>raise generic wellbeing issues with the Head of Institution anonymously.</a:t>
            </a:r>
          </a:p>
          <a:p>
            <a:pPr marL="0" indent="0">
              <a:buFontTx/>
              <a:buNone/>
              <a:defRPr/>
            </a:pPr>
            <a:r>
              <a:rPr lang="en-GB" sz="2400" dirty="0" smtClean="0"/>
              <a:t> </a:t>
            </a:r>
            <a:endParaRPr lang="en-GB" sz="2400" dirty="0"/>
          </a:p>
          <a:p>
            <a:pPr>
              <a:defRPr/>
            </a:pPr>
            <a:r>
              <a:rPr lang="en-GB" sz="2400" dirty="0"/>
              <a:t> </a:t>
            </a:r>
          </a:p>
          <a:p>
            <a:pPr marL="0" indent="0">
              <a:lnSpc>
                <a:spcPct val="150000"/>
              </a:lnSpc>
              <a:buFontTx/>
              <a:buNone/>
              <a:defRPr/>
            </a:pPr>
            <a:r>
              <a:rPr lang="en-GB" sz="2400" i="1" dirty="0" smtClean="0"/>
              <a:t>  </a:t>
            </a:r>
            <a:endParaRPr lang="en-GB" altLang="en-US" dirty="0" smtClean="0"/>
          </a:p>
        </p:txBody>
      </p:sp>
      <p:pic>
        <p:nvPicPr>
          <p:cNvPr id="13316" name="Picture 4" descr="C:\Users\ll428.INTERNAL\AppData\Local\Microsoft\Windows\Temporary Internet Files\Content.Outlook\Y5P3LZCC\WellCAM logo_95 FINAL.jpg"/>
          <p:cNvPicPr>
            <a:picLocks noChangeAspect="1" noChangeArrowheads="1"/>
          </p:cNvPicPr>
          <p:nvPr/>
        </p:nvPicPr>
        <p:blipFill>
          <a:blip r:embed="rId3">
            <a:extLst>
              <a:ext uri="{28A0092B-C50C-407E-A947-70E740481C1C}">
                <a14:useLocalDpi xmlns:a14="http://schemas.microsoft.com/office/drawing/2010/main" val="0"/>
              </a:ext>
            </a:extLst>
          </a:blip>
          <a:srcRect l="15437" t="21872" r="19316" b="28738"/>
          <a:stretch>
            <a:fillRect/>
          </a:stretch>
        </p:blipFill>
        <p:spPr bwMode="auto">
          <a:xfrm>
            <a:off x="7019925" y="115888"/>
            <a:ext cx="1930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C:\Users\slb41\AppData\Local\Microsoft\Windows\Temporary Internet Files\Content.IE5\S0VYD6N0\250027768[1].jpg"/>
          <p:cNvPicPr>
            <a:picLocks noChangeAspect="1" noChangeArrowheads="1"/>
          </p:cNvPicPr>
          <p:nvPr/>
        </p:nvPicPr>
        <p:blipFill>
          <a:blip r:embed="rId4">
            <a:extLst>
              <a:ext uri="{28A0092B-C50C-407E-A947-70E740481C1C}">
                <a14:useLocalDpi xmlns:a14="http://schemas.microsoft.com/office/drawing/2010/main" val="0"/>
              </a:ext>
            </a:extLst>
          </a:blip>
          <a:srcRect r="12199"/>
          <a:stretch>
            <a:fillRect/>
          </a:stretch>
        </p:blipFill>
        <p:spPr bwMode="auto">
          <a:xfrm>
            <a:off x="7134225" y="1341438"/>
            <a:ext cx="18161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mtClean="0"/>
              <a:t>HR role in Wellbeing</a:t>
            </a:r>
          </a:p>
        </p:txBody>
      </p:sp>
      <p:sp>
        <p:nvSpPr>
          <p:cNvPr id="5123" name="Content Placeholder 2"/>
          <p:cNvSpPr>
            <a:spLocks noGrp="1"/>
          </p:cNvSpPr>
          <p:nvPr>
            <p:ph idx="1"/>
          </p:nvPr>
        </p:nvSpPr>
        <p:spPr>
          <a:xfrm>
            <a:off x="384175" y="1484313"/>
            <a:ext cx="8374063" cy="4681537"/>
          </a:xfrm>
        </p:spPr>
        <p:txBody>
          <a:bodyPr/>
          <a:lstStyle/>
          <a:p>
            <a:pPr marL="0" indent="0">
              <a:buFontTx/>
              <a:buNone/>
              <a:defRPr/>
            </a:pPr>
            <a:r>
              <a:rPr lang="en-GB" sz="2400" dirty="0" smtClean="0"/>
              <a:t> </a:t>
            </a:r>
            <a:r>
              <a:rPr lang="en-GB" sz="2400" b="1" dirty="0" smtClean="0"/>
              <a:t>Co-ordination and support</a:t>
            </a:r>
            <a:r>
              <a:rPr lang="en-GB" sz="2400" dirty="0" smtClean="0"/>
              <a:t>:</a:t>
            </a:r>
            <a:endParaRPr lang="en-GB" sz="2400" dirty="0"/>
          </a:p>
          <a:p>
            <a:pPr>
              <a:defRPr/>
            </a:pPr>
            <a:r>
              <a:rPr lang="en-GB" sz="2400" dirty="0" smtClean="0"/>
              <a:t>Work collaboratively with colleagues</a:t>
            </a:r>
          </a:p>
          <a:p>
            <a:pPr>
              <a:defRPr/>
            </a:pPr>
            <a:r>
              <a:rPr lang="en-GB" sz="2400" dirty="0" smtClean="0"/>
              <a:t>Develop, communicate and implement policies</a:t>
            </a:r>
          </a:p>
          <a:p>
            <a:pPr>
              <a:defRPr/>
            </a:pPr>
            <a:r>
              <a:rPr lang="en-GB" sz="2400" dirty="0" smtClean="0"/>
              <a:t>Co-ordinate mediators, contacts and wellbeing advocates</a:t>
            </a:r>
          </a:p>
          <a:p>
            <a:pPr>
              <a:defRPr/>
            </a:pPr>
            <a:r>
              <a:rPr lang="en-GB" sz="2400" dirty="0" smtClean="0"/>
              <a:t>Take forward Wellbeing initiatives: reports and meetings</a:t>
            </a:r>
          </a:p>
          <a:p>
            <a:pPr>
              <a:defRPr/>
            </a:pPr>
            <a:r>
              <a:rPr lang="en-GB" sz="2400" dirty="0" smtClean="0"/>
              <a:t>Contribute to People Strategy</a:t>
            </a:r>
          </a:p>
          <a:p>
            <a:pPr>
              <a:defRPr/>
            </a:pPr>
            <a:r>
              <a:rPr lang="en-GB" sz="2400" dirty="0" smtClean="0"/>
              <a:t>New Wellbeing address: </a:t>
            </a:r>
            <a:r>
              <a:rPr lang="en-GB" sz="2400" dirty="0" smtClean="0">
                <a:hlinkClick r:id="rId3"/>
              </a:rPr>
              <a:t>HealthandWellbeing@admin.cam.ac.uk</a:t>
            </a:r>
            <a:endParaRPr lang="en-GB" sz="2400" dirty="0" smtClean="0"/>
          </a:p>
          <a:p>
            <a:pPr>
              <a:defRPr/>
            </a:pPr>
            <a:endParaRPr lang="en-GB" sz="2400" dirty="0" smtClean="0"/>
          </a:p>
          <a:p>
            <a:pPr>
              <a:defRPr/>
            </a:pPr>
            <a:endParaRPr lang="en-GB" sz="2400" dirty="0" smtClean="0"/>
          </a:p>
          <a:p>
            <a:pPr>
              <a:defRPr/>
            </a:pPr>
            <a:endParaRPr lang="en-GB" sz="2400" dirty="0" smtClean="0"/>
          </a:p>
          <a:p>
            <a:pPr>
              <a:defRPr/>
            </a:pPr>
            <a:endParaRPr lang="en-GB" sz="2400" dirty="0"/>
          </a:p>
          <a:p>
            <a:pPr marL="0" indent="0">
              <a:lnSpc>
                <a:spcPct val="150000"/>
              </a:lnSpc>
              <a:buFontTx/>
              <a:buNone/>
              <a:defRPr/>
            </a:pPr>
            <a:r>
              <a:rPr lang="en-GB" sz="2400" i="1" dirty="0" smtClean="0"/>
              <a:t>  </a:t>
            </a:r>
            <a:endParaRPr lang="en-GB" altLang="en-US" dirty="0" smtClean="0"/>
          </a:p>
        </p:txBody>
      </p:sp>
      <p:pic>
        <p:nvPicPr>
          <p:cNvPr id="14340" name="Picture 4" descr="C:\Users\ll428.INTERNAL\AppData\Local\Microsoft\Windows\Temporary Internet Files\Content.Outlook\Y5P3LZCC\WellCAM logo_95 FINAL.jpg"/>
          <p:cNvPicPr>
            <a:picLocks noChangeAspect="1" noChangeArrowheads="1"/>
          </p:cNvPicPr>
          <p:nvPr/>
        </p:nvPicPr>
        <p:blipFill>
          <a:blip r:embed="rId4">
            <a:extLst>
              <a:ext uri="{28A0092B-C50C-407E-A947-70E740481C1C}">
                <a14:useLocalDpi xmlns:a14="http://schemas.microsoft.com/office/drawing/2010/main" val="0"/>
              </a:ext>
            </a:extLst>
          </a:blip>
          <a:srcRect l="15437" t="21872" r="19316" b="28738"/>
          <a:stretch>
            <a:fillRect/>
          </a:stretch>
        </p:blipFill>
        <p:spPr bwMode="auto">
          <a:xfrm>
            <a:off x="7019925" y="115888"/>
            <a:ext cx="1930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84175" y="1412875"/>
            <a:ext cx="8374063" cy="4752975"/>
          </a:xfrm>
        </p:spPr>
        <p:txBody>
          <a:bodyPr/>
          <a:lstStyle/>
          <a:p>
            <a:pPr marL="0" indent="0">
              <a:buFontTx/>
              <a:buNone/>
              <a:defRPr/>
            </a:pPr>
            <a:r>
              <a:rPr lang="en-GB" altLang="en-US" sz="2400" dirty="0"/>
              <a:t>T</a:t>
            </a:r>
            <a:r>
              <a:rPr lang="en-GB" altLang="en-US" sz="2400" dirty="0" smtClean="0"/>
              <a:t>opics related to mental health awareness and managing work demands, for example:</a:t>
            </a:r>
          </a:p>
          <a:p>
            <a:pPr>
              <a:lnSpc>
                <a:spcPct val="150000"/>
              </a:lnSpc>
              <a:defRPr/>
            </a:pPr>
            <a:r>
              <a:rPr lang="en-GB" altLang="en-US" sz="2400" dirty="0" smtClean="0"/>
              <a:t>Mental health and the workplace       </a:t>
            </a:r>
          </a:p>
          <a:p>
            <a:pPr>
              <a:lnSpc>
                <a:spcPct val="150000"/>
              </a:lnSpc>
              <a:defRPr/>
            </a:pPr>
            <a:r>
              <a:rPr lang="en-GB" altLang="en-US" sz="2400" dirty="0" smtClean="0"/>
              <a:t>Mindfulness and meditation    </a:t>
            </a:r>
          </a:p>
          <a:p>
            <a:pPr>
              <a:lnSpc>
                <a:spcPct val="150000"/>
              </a:lnSpc>
              <a:defRPr/>
            </a:pPr>
            <a:r>
              <a:rPr lang="en-GB" altLang="en-US" sz="2400" dirty="0" smtClean="0"/>
              <a:t>Stress and resilience</a:t>
            </a:r>
          </a:p>
          <a:p>
            <a:pPr>
              <a:lnSpc>
                <a:spcPct val="150000"/>
              </a:lnSpc>
              <a:defRPr/>
            </a:pPr>
            <a:r>
              <a:rPr lang="en-GB" altLang="en-US" sz="2400" dirty="0" smtClean="0"/>
              <a:t>Work/life balance</a:t>
            </a:r>
          </a:p>
          <a:p>
            <a:pPr>
              <a:lnSpc>
                <a:spcPct val="150000"/>
              </a:lnSpc>
              <a:defRPr/>
            </a:pPr>
            <a:r>
              <a:rPr lang="en-GB" altLang="en-US" sz="2400" dirty="0" smtClean="0"/>
              <a:t>Lifestyle and diet</a:t>
            </a:r>
            <a:endParaRPr lang="en-GB" altLang="en-US" dirty="0" smtClean="0"/>
          </a:p>
          <a:p>
            <a:pPr>
              <a:defRPr/>
            </a:pPr>
            <a:endParaRPr lang="en-GB" altLang="en-US" dirty="0" smtClean="0"/>
          </a:p>
          <a:p>
            <a:pPr marL="0" indent="0">
              <a:buFontTx/>
              <a:buNone/>
              <a:defRPr/>
            </a:pPr>
            <a:endParaRPr lang="en-GB" altLang="en-US" dirty="0" smtClean="0"/>
          </a:p>
        </p:txBody>
      </p:sp>
      <p:pic>
        <p:nvPicPr>
          <p:cNvPr id="15363" name="Picture 4" descr="C:\Users\ll428.INTERNAL\AppData\Local\Microsoft\Windows\Temporary Internet Files\Content.Outlook\Y5P3LZCC\WellCAM logo_95 FINAL.jpg"/>
          <p:cNvPicPr>
            <a:picLocks noChangeAspect="1" noChangeArrowheads="1"/>
          </p:cNvPicPr>
          <p:nvPr/>
        </p:nvPicPr>
        <p:blipFill>
          <a:blip r:embed="rId3">
            <a:extLst>
              <a:ext uri="{28A0092B-C50C-407E-A947-70E740481C1C}">
                <a14:useLocalDpi xmlns:a14="http://schemas.microsoft.com/office/drawing/2010/main" val="0"/>
              </a:ext>
            </a:extLst>
          </a:blip>
          <a:srcRect l="15437" t="21872" r="19316" b="28738"/>
          <a:stretch>
            <a:fillRect/>
          </a:stretch>
        </p:blipFill>
        <p:spPr bwMode="auto">
          <a:xfrm>
            <a:off x="7019925" y="115888"/>
            <a:ext cx="1930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1"/>
          <p:cNvSpPr>
            <a:spLocks noGrp="1"/>
          </p:cNvSpPr>
          <p:nvPr>
            <p:ph type="title"/>
          </p:nvPr>
        </p:nvSpPr>
        <p:spPr/>
        <p:txBody>
          <a:bodyPr/>
          <a:lstStyle/>
          <a:p>
            <a:r>
              <a:rPr lang="en-GB" altLang="en-US" smtClean="0"/>
              <a:t>Lunchtime briefings</a:t>
            </a:r>
          </a:p>
        </p:txBody>
      </p:sp>
      <p:pic>
        <p:nvPicPr>
          <p:cNvPr id="1536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005263"/>
            <a:ext cx="3908425" cy="190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WellCAM Website</a:t>
            </a:r>
          </a:p>
        </p:txBody>
      </p:sp>
      <p:sp>
        <p:nvSpPr>
          <p:cNvPr id="5123" name="Content Placeholder 2"/>
          <p:cNvSpPr>
            <a:spLocks noGrp="1"/>
          </p:cNvSpPr>
          <p:nvPr>
            <p:ph idx="1"/>
          </p:nvPr>
        </p:nvSpPr>
        <p:spPr>
          <a:xfrm>
            <a:off x="384175" y="908050"/>
            <a:ext cx="8374063" cy="5400675"/>
          </a:xfrm>
        </p:spPr>
        <p:txBody>
          <a:bodyPr/>
          <a:lstStyle/>
          <a:p>
            <a:pPr marL="0" indent="0">
              <a:buFontTx/>
              <a:buNone/>
              <a:defRPr/>
            </a:pPr>
            <a:endParaRPr lang="en-GB" altLang="en-US" sz="1800" dirty="0" smtClean="0"/>
          </a:p>
          <a:p>
            <a:pPr marL="0" indent="0">
              <a:buFontTx/>
              <a:buNone/>
              <a:defRPr/>
            </a:pPr>
            <a:r>
              <a:rPr lang="en-GB" altLang="en-US" sz="1800" dirty="0" smtClean="0"/>
              <a:t>Headings proposed:</a:t>
            </a:r>
          </a:p>
          <a:p>
            <a:pPr>
              <a:defRPr/>
            </a:pPr>
            <a:r>
              <a:rPr lang="en-GB" altLang="en-US" sz="1800" dirty="0" smtClean="0"/>
              <a:t>Wellbeing Information</a:t>
            </a:r>
          </a:p>
          <a:p>
            <a:pPr>
              <a:defRPr/>
            </a:pPr>
            <a:r>
              <a:rPr lang="en-GB" altLang="en-US" sz="1800" dirty="0" smtClean="0"/>
              <a:t>Strategy and policy</a:t>
            </a:r>
          </a:p>
          <a:p>
            <a:pPr>
              <a:defRPr/>
            </a:pPr>
            <a:r>
              <a:rPr lang="en-GB" altLang="en-US" sz="1800" dirty="0" smtClean="0"/>
              <a:t>Initiatives</a:t>
            </a:r>
          </a:p>
          <a:p>
            <a:pPr>
              <a:defRPr/>
            </a:pPr>
            <a:r>
              <a:rPr lang="en-GB" altLang="en-US" sz="1800" dirty="0" smtClean="0"/>
              <a:t>Training/events: </a:t>
            </a:r>
            <a:r>
              <a:rPr lang="en-GB" altLang="en-US" sz="1800" dirty="0" smtClean="0">
                <a:hlinkClick r:id="rId3"/>
              </a:rPr>
              <a:t>WellCamEvents@admin.cam.ac.uk</a:t>
            </a:r>
            <a:r>
              <a:rPr lang="en-GB" altLang="en-US" sz="1800" dirty="0" smtClean="0"/>
              <a:t> </a:t>
            </a:r>
          </a:p>
          <a:p>
            <a:pPr>
              <a:defRPr/>
            </a:pPr>
            <a:r>
              <a:rPr lang="en-GB" altLang="en-US" sz="1800" dirty="0" smtClean="0"/>
              <a:t>Sources of support</a:t>
            </a:r>
          </a:p>
          <a:p>
            <a:pPr>
              <a:defRPr/>
            </a:pPr>
            <a:r>
              <a:rPr lang="en-GB" altLang="en-US" sz="1800" dirty="0" smtClean="0"/>
              <a:t>Local wellbeing</a:t>
            </a:r>
          </a:p>
          <a:p>
            <a:pPr>
              <a:defRPr/>
            </a:pPr>
            <a:r>
              <a:rPr lang="en-GB" altLang="en-US" sz="1800" dirty="0" smtClean="0"/>
              <a:t>University benefits</a:t>
            </a:r>
          </a:p>
          <a:p>
            <a:pPr>
              <a:defRPr/>
            </a:pPr>
            <a:r>
              <a:rPr lang="en-GB" altLang="en-US" sz="1800" dirty="0" smtClean="0"/>
              <a:t>Wellbeing governance</a:t>
            </a:r>
          </a:p>
          <a:p>
            <a:pPr>
              <a:defRPr/>
            </a:pPr>
            <a:r>
              <a:rPr lang="en-GB" altLang="en-US" sz="1800" dirty="0" smtClean="0"/>
              <a:t>Related HR policies</a:t>
            </a:r>
          </a:p>
          <a:p>
            <a:pPr>
              <a:defRPr/>
            </a:pPr>
            <a:endParaRPr lang="en-GB" altLang="en-US" dirty="0" smtClean="0"/>
          </a:p>
          <a:p>
            <a:pPr marL="0" indent="0">
              <a:buFontTx/>
              <a:buNone/>
              <a:defRPr/>
            </a:pPr>
            <a:endParaRPr lang="en-GB" altLang="en-US" dirty="0" smtClean="0"/>
          </a:p>
        </p:txBody>
      </p:sp>
      <p:pic>
        <p:nvPicPr>
          <p:cNvPr id="16388" name="Picture 4" descr="C:\Users\ll428.INTERNAL\AppData\Local\Microsoft\Windows\Temporary Internet Files\Content.Outlook\Y5P3LZCC\WellCAM logo_95 FINAL.jpg"/>
          <p:cNvPicPr>
            <a:picLocks noChangeAspect="1" noChangeArrowheads="1"/>
          </p:cNvPicPr>
          <p:nvPr/>
        </p:nvPicPr>
        <p:blipFill>
          <a:blip r:embed="rId4">
            <a:extLst>
              <a:ext uri="{28A0092B-C50C-407E-A947-70E740481C1C}">
                <a14:useLocalDpi xmlns:a14="http://schemas.microsoft.com/office/drawing/2010/main" val="0"/>
              </a:ext>
            </a:extLst>
          </a:blip>
          <a:srcRect l="15437" t="21872" r="19316" b="28738"/>
          <a:stretch>
            <a:fillRect/>
          </a:stretch>
        </p:blipFill>
        <p:spPr bwMode="auto">
          <a:xfrm>
            <a:off x="7019925" y="115888"/>
            <a:ext cx="1930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noChangeArrowheads="1"/>
          </p:cNvPicPr>
          <p:nvPr/>
        </p:nvPicPr>
        <p:blipFill>
          <a:blip r:embed="rId5">
            <a:extLst>
              <a:ext uri="{28A0092B-C50C-407E-A947-70E740481C1C}">
                <a14:useLocalDpi xmlns:a14="http://schemas.microsoft.com/office/drawing/2010/main" val="0"/>
              </a:ext>
            </a:extLst>
          </a:blip>
          <a:srcRect l="35374" t="12000" r="43376" b="5779"/>
          <a:stretch>
            <a:fillRect/>
          </a:stretch>
        </p:blipFill>
        <p:spPr bwMode="auto">
          <a:xfrm>
            <a:off x="6299200" y="1276350"/>
            <a:ext cx="2159000" cy="469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eaLnBrk="1" hangingPunct="1"/>
            <a:r>
              <a:rPr lang="en-GB" sz="3200" dirty="0" smtClean="0"/>
              <a:t/>
            </a:r>
            <a:br>
              <a:rPr lang="en-GB" sz="3200" dirty="0" smtClean="0"/>
            </a:br>
            <a:r>
              <a:rPr lang="en-GB" sz="4000" dirty="0">
                <a:latin typeface="+mn-lt"/>
              </a:rPr>
              <a:t>The Mediation Service</a:t>
            </a:r>
            <a:r>
              <a:rPr lang="en-GB" sz="3200" dirty="0" smtClean="0">
                <a:latin typeface="+mn-lt"/>
              </a:rPr>
              <a:t/>
            </a:r>
            <a:br>
              <a:rPr lang="en-GB" sz="3200" dirty="0" smtClean="0">
                <a:latin typeface="+mn-lt"/>
              </a:rPr>
            </a:br>
            <a:endParaRPr lang="en-GB" sz="3200" dirty="0" smtClean="0">
              <a:latin typeface="+mn-lt"/>
            </a:endParaRPr>
          </a:p>
        </p:txBody>
      </p:sp>
      <p:sp>
        <p:nvSpPr>
          <p:cNvPr id="3075" name="Rectangle 3"/>
          <p:cNvSpPr>
            <a:spLocks noGrp="1" noChangeArrowheads="1"/>
          </p:cNvSpPr>
          <p:nvPr>
            <p:ph type="subTitle" idx="1"/>
          </p:nvPr>
        </p:nvSpPr>
        <p:spPr>
          <a:xfrm>
            <a:off x="384175" y="2924174"/>
            <a:ext cx="8374063" cy="2305026"/>
          </a:xfrm>
        </p:spPr>
        <p:txBody>
          <a:bodyPr>
            <a:normAutofit/>
          </a:bodyPr>
          <a:lstStyle/>
          <a:p>
            <a:pPr eaLnBrk="1" hangingPunct="1"/>
            <a:endParaRPr lang="en-GB" sz="2400" dirty="0"/>
          </a:p>
          <a:p>
            <a:pPr eaLnBrk="1" hangingPunct="1"/>
            <a:endParaRPr lang="en-GB" sz="2400" dirty="0" smtClean="0"/>
          </a:p>
          <a:p>
            <a:pPr eaLnBrk="1" hangingPunct="1"/>
            <a:r>
              <a:rPr lang="en-GB" sz="2400" dirty="0" smtClean="0"/>
              <a:t/>
            </a:r>
            <a:br>
              <a:rPr lang="en-GB" sz="2400" dirty="0" smtClean="0"/>
            </a:br>
            <a:endParaRPr lang="en-GB" sz="2400" dirty="0" smtClean="0"/>
          </a:p>
        </p:txBody>
      </p:sp>
      <p:sp>
        <p:nvSpPr>
          <p:cNvPr id="3076" name="Rectangle 4"/>
          <p:cNvSpPr>
            <a:spLocks noChangeArrowheads="1"/>
          </p:cNvSpPr>
          <p:nvPr/>
        </p:nvSpPr>
        <p:spPr bwMode="auto">
          <a:xfrm>
            <a:off x="384175" y="5548313"/>
            <a:ext cx="8374063"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GB"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717032"/>
            <a:ext cx="24955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774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398463"/>
            <a:ext cx="8291512" cy="423862"/>
          </a:xfrm>
        </p:spPr>
        <p:txBody>
          <a:bodyPr/>
          <a:lstStyle/>
          <a:p>
            <a:pPr eaLnBrk="1" hangingPunct="1"/>
            <a:r>
              <a:rPr lang="en-GB" dirty="0" smtClean="0"/>
              <a:t>University’s Mediation Service</a:t>
            </a:r>
          </a:p>
        </p:txBody>
      </p:sp>
      <p:sp>
        <p:nvSpPr>
          <p:cNvPr id="4100" name="Rectangle 4"/>
          <p:cNvSpPr>
            <a:spLocks noChangeArrowheads="1"/>
          </p:cNvSpPr>
          <p:nvPr/>
        </p:nvSpPr>
        <p:spPr bwMode="auto">
          <a:xfrm>
            <a:off x="468313" y="1484784"/>
            <a:ext cx="8280151"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150000"/>
              </a:lnSpc>
              <a:buFont typeface="Arial" panose="020B0604020202020204" pitchFamily="34" charset="0"/>
              <a:buChar char="•"/>
            </a:pPr>
            <a:r>
              <a:rPr lang="en-GB" sz="2200" b="1" dirty="0">
                <a:solidFill>
                  <a:srgbClr val="003460">
                    <a:lumMod val="75000"/>
                    <a:lumOff val="25000"/>
                  </a:srgbClr>
                </a:solidFill>
              </a:rPr>
              <a:t>Mediation:</a:t>
            </a:r>
            <a:r>
              <a:rPr lang="en-GB" sz="2200" dirty="0">
                <a:solidFill>
                  <a:srgbClr val="003460">
                    <a:lumMod val="75000"/>
                    <a:lumOff val="25000"/>
                  </a:srgbClr>
                </a:solidFill>
              </a:rPr>
              <a:t> A well established tool for resolving disagreements in the workplace quickly, enabling parties to talk through underlying issues, with the aim of achieving a mutually acceptable resolution and preserving their relationship.</a:t>
            </a:r>
          </a:p>
          <a:p>
            <a:pPr marL="342900" indent="-342900">
              <a:lnSpc>
                <a:spcPct val="150000"/>
              </a:lnSpc>
              <a:buFont typeface="Arial" panose="020B0604020202020204" pitchFamily="34" charset="0"/>
              <a:buChar char="•"/>
            </a:pPr>
            <a:r>
              <a:rPr lang="en-GB" sz="2200" b="1" dirty="0">
                <a:solidFill>
                  <a:srgbClr val="003460">
                    <a:lumMod val="75000"/>
                    <a:lumOff val="25000"/>
                  </a:srgbClr>
                </a:solidFill>
              </a:rPr>
              <a:t>Co-Mediation:</a:t>
            </a:r>
            <a:r>
              <a:rPr lang="en-GB" sz="2200" dirty="0">
                <a:solidFill>
                  <a:srgbClr val="003460">
                    <a:lumMod val="75000"/>
                    <a:lumOff val="25000"/>
                  </a:srgbClr>
                </a:solidFill>
              </a:rPr>
              <a:t> Two professionally trained mediators per case.  Mediators are neutral and impartial.</a:t>
            </a:r>
          </a:p>
          <a:p>
            <a:pPr marL="342900" indent="-342900">
              <a:lnSpc>
                <a:spcPct val="150000"/>
              </a:lnSpc>
              <a:buFont typeface="Arial" panose="020B0604020202020204" pitchFamily="34" charset="0"/>
              <a:buChar char="•"/>
            </a:pPr>
            <a:r>
              <a:rPr lang="en-GB" sz="2200" b="1" dirty="0">
                <a:solidFill>
                  <a:srgbClr val="003460">
                    <a:lumMod val="75000"/>
                    <a:lumOff val="25000"/>
                  </a:srgbClr>
                </a:solidFill>
              </a:rPr>
              <a:t>Informal process: </a:t>
            </a:r>
            <a:r>
              <a:rPr lang="en-GB" sz="2200" dirty="0">
                <a:solidFill>
                  <a:srgbClr val="003460">
                    <a:lumMod val="75000"/>
                    <a:lumOff val="25000"/>
                  </a:srgbClr>
                </a:solidFill>
              </a:rPr>
              <a:t>Voluntary, confidential, in a supportive and safe environment.</a:t>
            </a:r>
          </a:p>
          <a:p>
            <a:pPr marL="800100" lvl="1" indent="-342900">
              <a:lnSpc>
                <a:spcPct val="150000"/>
              </a:lnSpc>
              <a:buFont typeface="Arial" panose="020B0604020202020204" pitchFamily="34" charset="0"/>
              <a:buChar char="•"/>
            </a:pPr>
            <a:endParaRPr lang="en-GB" sz="2200" dirty="0">
              <a:solidFill>
                <a:srgbClr val="003460">
                  <a:lumMod val="75000"/>
                  <a:lumOff val="25000"/>
                </a:srgbClr>
              </a:solidFill>
            </a:endParaRPr>
          </a:p>
          <a:p>
            <a:pPr>
              <a:lnSpc>
                <a:spcPct val="150000"/>
              </a:lnSpc>
            </a:pPr>
            <a:endParaRPr lang="en-GB" sz="2200" dirty="0">
              <a:solidFill>
                <a:srgbClr val="003460">
                  <a:lumMod val="75000"/>
                  <a:lumOff val="25000"/>
                </a:srgbClr>
              </a:solidFill>
            </a:endParaRPr>
          </a:p>
        </p:txBody>
      </p:sp>
    </p:spTree>
    <p:extLst>
      <p:ext uri="{BB962C8B-B14F-4D97-AF65-F5344CB8AC3E}">
        <p14:creationId xmlns:p14="http://schemas.microsoft.com/office/powerpoint/2010/main" val="1245429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73063" y="260648"/>
            <a:ext cx="8375650" cy="561677"/>
          </a:xfrm>
        </p:spPr>
        <p:txBody>
          <a:bodyPr/>
          <a:lstStyle/>
          <a:p>
            <a:pPr>
              <a:lnSpc>
                <a:spcPct val="150000"/>
              </a:lnSpc>
            </a:pPr>
            <a:r>
              <a:rPr lang="en-GB" sz="2800" dirty="0" smtClean="0">
                <a:latin typeface="+mn-lt"/>
              </a:rPr>
              <a:t>University’s Mediation Service </a:t>
            </a:r>
          </a:p>
        </p:txBody>
      </p:sp>
      <p:sp>
        <p:nvSpPr>
          <p:cNvPr id="12291" name="Content Placeholder 2"/>
          <p:cNvSpPr>
            <a:spLocks noGrp="1"/>
          </p:cNvSpPr>
          <p:nvPr>
            <p:ph idx="1"/>
          </p:nvPr>
        </p:nvSpPr>
        <p:spPr>
          <a:xfrm>
            <a:off x="467544" y="1484784"/>
            <a:ext cx="8374062" cy="4608512"/>
          </a:xfrm>
        </p:spPr>
        <p:txBody>
          <a:bodyPr/>
          <a:lstStyle/>
          <a:p>
            <a:pPr marL="268288" lvl="1" indent="0">
              <a:buNone/>
              <a:defRPr/>
            </a:pPr>
            <a:r>
              <a:rPr lang="en-GB" sz="2400" b="1" dirty="0" smtClean="0">
                <a:solidFill>
                  <a:schemeClr val="accent4">
                    <a:lumMod val="75000"/>
                    <a:lumOff val="25000"/>
                  </a:schemeClr>
                </a:solidFill>
              </a:rPr>
              <a:t>Contact Information </a:t>
            </a:r>
          </a:p>
          <a:p>
            <a:pPr marL="268288" lvl="1" indent="0">
              <a:buNone/>
              <a:defRPr/>
            </a:pPr>
            <a:r>
              <a:rPr lang="en-GB" sz="2400" dirty="0" smtClean="0">
                <a:solidFill>
                  <a:schemeClr val="accent4">
                    <a:lumMod val="75000"/>
                    <a:lumOff val="25000"/>
                  </a:schemeClr>
                </a:solidFill>
              </a:rPr>
              <a:t>If you would like to find out more about Mediation or discuss the process, please contact one of the Mediation Co-ordinators:</a:t>
            </a:r>
          </a:p>
          <a:p>
            <a:pPr marL="271463" lvl="1" indent="0">
              <a:buNone/>
            </a:pPr>
            <a:r>
              <a:rPr lang="en-GB" sz="2400" dirty="0">
                <a:solidFill>
                  <a:schemeClr val="accent4">
                    <a:lumMod val="75000"/>
                    <a:lumOff val="25000"/>
                  </a:schemeClr>
                </a:solidFill>
                <a:cs typeface="Arial" panose="020B0604020202020204" pitchFamily="34" charset="0"/>
              </a:rPr>
              <a:t>Jackie Stone, </a:t>
            </a:r>
            <a:r>
              <a:rPr lang="en-GB" sz="2400" dirty="0" smtClean="0">
                <a:solidFill>
                  <a:schemeClr val="accent4">
                    <a:lumMod val="75000"/>
                    <a:lumOff val="25000"/>
                  </a:schemeClr>
                </a:solidFill>
                <a:cs typeface="Arial" panose="020B0604020202020204" pitchFamily="34" charset="0"/>
              </a:rPr>
              <a:t>tel.(7)65544 or Louise </a:t>
            </a:r>
            <a:r>
              <a:rPr lang="en-GB" sz="2400" dirty="0">
                <a:solidFill>
                  <a:schemeClr val="accent4">
                    <a:lumMod val="75000"/>
                    <a:lumOff val="25000"/>
                  </a:schemeClr>
                </a:solidFill>
                <a:cs typeface="Arial" panose="020B0604020202020204" pitchFamily="34" charset="0"/>
              </a:rPr>
              <a:t>Akroyd, </a:t>
            </a:r>
            <a:r>
              <a:rPr lang="en-GB" sz="2400" dirty="0" smtClean="0">
                <a:solidFill>
                  <a:schemeClr val="accent4">
                    <a:lumMod val="75000"/>
                    <a:lumOff val="25000"/>
                  </a:schemeClr>
                </a:solidFill>
                <a:cs typeface="Arial" panose="020B0604020202020204" pitchFamily="34" charset="0"/>
              </a:rPr>
              <a:t>tel.(7)65821</a:t>
            </a:r>
          </a:p>
          <a:p>
            <a:pPr marL="271463" lvl="1" indent="0">
              <a:buNone/>
            </a:pPr>
            <a:r>
              <a:rPr lang="en-GB" sz="2400" dirty="0" smtClean="0">
                <a:solidFill>
                  <a:schemeClr val="accent4">
                    <a:lumMod val="75000"/>
                    <a:lumOff val="25000"/>
                  </a:schemeClr>
                </a:solidFill>
                <a:cs typeface="Arial" panose="020B0604020202020204" pitchFamily="34" charset="0"/>
              </a:rPr>
              <a:t>E-mail: </a:t>
            </a:r>
            <a:r>
              <a:rPr lang="en-GB" sz="2400" dirty="0" smtClean="0">
                <a:solidFill>
                  <a:schemeClr val="accent4">
                    <a:lumMod val="75000"/>
                    <a:lumOff val="25000"/>
                  </a:schemeClr>
                </a:solidFill>
                <a:cs typeface="Arial" panose="020B0604020202020204" pitchFamily="34" charset="0"/>
                <a:hlinkClick r:id="rId3"/>
              </a:rPr>
              <a:t>mediation@admin.cam.ac.uk</a:t>
            </a:r>
            <a:r>
              <a:rPr lang="en-GB" sz="2400" dirty="0" smtClean="0">
                <a:solidFill>
                  <a:schemeClr val="accent4">
                    <a:lumMod val="75000"/>
                    <a:lumOff val="25000"/>
                  </a:schemeClr>
                </a:solidFill>
                <a:cs typeface="Arial" panose="020B0604020202020204" pitchFamily="34" charset="0"/>
              </a:rPr>
              <a:t> </a:t>
            </a:r>
          </a:p>
          <a:p>
            <a:pPr marL="268288" lvl="1" indent="0" eaLnBrk="1" hangingPunct="1">
              <a:lnSpc>
                <a:spcPct val="90000"/>
              </a:lnSpc>
              <a:buNone/>
              <a:defRPr/>
            </a:pPr>
            <a:r>
              <a:rPr lang="en-GB" sz="2400" dirty="0">
                <a:solidFill>
                  <a:schemeClr val="accent4">
                    <a:lumMod val="75000"/>
                    <a:lumOff val="25000"/>
                  </a:schemeClr>
                </a:solidFill>
              </a:rPr>
              <a:t>Mediation Service </a:t>
            </a:r>
            <a:r>
              <a:rPr lang="en-GB" sz="2400" dirty="0" smtClean="0">
                <a:solidFill>
                  <a:schemeClr val="accent4">
                    <a:lumMod val="75000"/>
                    <a:lumOff val="25000"/>
                  </a:schemeClr>
                </a:solidFill>
              </a:rPr>
              <a:t>Website:</a:t>
            </a:r>
            <a:endParaRPr lang="en-GB" sz="2400" dirty="0">
              <a:solidFill>
                <a:schemeClr val="accent4">
                  <a:lumMod val="75000"/>
                  <a:lumOff val="25000"/>
                </a:schemeClr>
              </a:solidFill>
            </a:endParaRPr>
          </a:p>
          <a:p>
            <a:pPr marL="0" indent="0">
              <a:buNone/>
              <a:defRPr/>
            </a:pPr>
            <a:r>
              <a:rPr lang="en-GB" dirty="0"/>
              <a:t>    </a:t>
            </a:r>
            <a:r>
              <a:rPr lang="en-GB" dirty="0">
                <a:hlinkClick r:id="rId4"/>
              </a:rPr>
              <a:t>http://www.hr.admin.cam.ac.uk/hr-services/internal-mediation-service</a:t>
            </a:r>
            <a:endParaRPr lang="en-GB" dirty="0"/>
          </a:p>
          <a:p>
            <a:pPr lvl="1">
              <a:buFont typeface="Courier New" panose="02070309020205020404" pitchFamily="49" charset="0"/>
              <a:buChar char="o"/>
            </a:pPr>
            <a:endParaRPr lang="en-GB" sz="2400" dirty="0" smtClean="0">
              <a:solidFill>
                <a:schemeClr val="accent4">
                  <a:lumMod val="75000"/>
                  <a:lumOff val="25000"/>
                </a:schemeClr>
              </a:solidFill>
              <a:cs typeface="Arial" panose="020B0604020202020204" pitchFamily="34" charset="0"/>
            </a:endParaRPr>
          </a:p>
          <a:p>
            <a:pPr lvl="1">
              <a:buFont typeface="Courier New" panose="02070309020205020404" pitchFamily="49" charset="0"/>
              <a:buChar char="o"/>
            </a:pPr>
            <a:endParaRPr lang="en-GB" sz="2400" dirty="0">
              <a:solidFill>
                <a:schemeClr val="accent4">
                  <a:lumMod val="75000"/>
                  <a:lumOff val="25000"/>
                </a:schemeClr>
              </a:solidFill>
              <a:cs typeface="Arial" panose="020B0604020202020204" pitchFamily="34" charset="0"/>
            </a:endParaRPr>
          </a:p>
          <a:p>
            <a:pPr>
              <a:defRPr/>
            </a:pPr>
            <a:endParaRPr lang="en-GB" dirty="0">
              <a:solidFill>
                <a:schemeClr val="accent4">
                  <a:lumMod val="50000"/>
                  <a:lumOff val="50000"/>
                </a:schemeClr>
              </a:solidFill>
            </a:endParaRPr>
          </a:p>
        </p:txBody>
      </p:sp>
    </p:spTree>
    <p:extLst>
      <p:ext uri="{BB962C8B-B14F-4D97-AF65-F5344CB8AC3E}">
        <p14:creationId xmlns:p14="http://schemas.microsoft.com/office/powerpoint/2010/main" val="543940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mtClean="0"/>
              <a:t>Staff Counselling Service</a:t>
            </a:r>
          </a:p>
        </p:txBody>
      </p:sp>
      <p:sp>
        <p:nvSpPr>
          <p:cNvPr id="3075" name="Rectangle 3"/>
          <p:cNvSpPr>
            <a:spLocks noGrp="1" noChangeArrowheads="1"/>
          </p:cNvSpPr>
          <p:nvPr>
            <p:ph type="subTitle" idx="1"/>
          </p:nvPr>
        </p:nvSpPr>
        <p:spPr/>
        <p:txBody>
          <a:bodyPr/>
          <a:lstStyle/>
          <a:p>
            <a:pPr eaLnBrk="1" hangingPunct="1"/>
            <a:r>
              <a:rPr lang="en-US" altLang="en-US" sz="2800" smtClean="0"/>
              <a:t>Michelle Reynolds – Head of Staff Counselling</a:t>
            </a:r>
          </a:p>
          <a:p>
            <a:pPr eaLnBrk="1" hangingPunct="1"/>
            <a:r>
              <a:rPr lang="en-US" altLang="en-US" smtClean="0"/>
              <a:t> </a:t>
            </a:r>
          </a:p>
        </p:txBody>
      </p:sp>
      <p:sp>
        <p:nvSpPr>
          <p:cNvPr id="3076" name="Rectangle 4"/>
          <p:cNvSpPr>
            <a:spLocks noChangeArrowheads="1"/>
          </p:cNvSpPr>
          <p:nvPr/>
        </p:nvSpPr>
        <p:spPr bwMode="auto">
          <a:xfrm>
            <a:off x="384175" y="5548313"/>
            <a:ext cx="8374063" cy="261937"/>
          </a:xfrm>
          <a:prstGeom prst="rect">
            <a:avLst/>
          </a:prstGeom>
          <a:noFill/>
          <a:ln w="12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FontTx/>
              <a:buNone/>
            </a:pPr>
            <a:endParaRPr lang="en-GB" altLang="en-US" sz="1800" b="1" dirty="0">
              <a:solidFill>
                <a:srgbClr val="FFFFFF"/>
              </a:solidFill>
            </a:endParaRPr>
          </a:p>
        </p:txBody>
      </p:sp>
    </p:spTree>
    <p:extLst>
      <p:ext uri="{BB962C8B-B14F-4D97-AF65-F5344CB8AC3E}">
        <p14:creationId xmlns:p14="http://schemas.microsoft.com/office/powerpoint/2010/main" val="2025957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mtClean="0"/>
              <a:t>The Staff Counselling Service</a:t>
            </a:r>
          </a:p>
        </p:txBody>
      </p:sp>
      <p:sp>
        <p:nvSpPr>
          <p:cNvPr id="18435" name="Content Placeholder 2"/>
          <p:cNvSpPr>
            <a:spLocks noGrp="1"/>
          </p:cNvSpPr>
          <p:nvPr>
            <p:ph idx="1"/>
          </p:nvPr>
        </p:nvSpPr>
        <p:spPr>
          <a:xfrm>
            <a:off x="384175" y="1412875"/>
            <a:ext cx="8374063" cy="4824413"/>
          </a:xfrm>
        </p:spPr>
        <p:txBody>
          <a:bodyPr/>
          <a:lstStyle/>
          <a:p>
            <a:pPr>
              <a:defRPr/>
            </a:pPr>
            <a:r>
              <a:rPr lang="en-GB" altLang="en-US" sz="1800" dirty="0" smtClean="0"/>
              <a:t>Formed in 2000, now set within the Health, Safety and Regulated Facilities </a:t>
            </a:r>
          </a:p>
          <a:p>
            <a:pPr>
              <a:defRPr/>
            </a:pPr>
            <a:r>
              <a:rPr lang="en-GB" altLang="en-US" sz="1800" dirty="0" smtClean="0"/>
              <a:t>Offers a range of services to support all grades of staff in the university</a:t>
            </a:r>
          </a:p>
          <a:p>
            <a:pPr>
              <a:defRPr/>
            </a:pPr>
            <a:r>
              <a:rPr lang="en-GB" altLang="en-US" sz="1800" dirty="0" smtClean="0"/>
              <a:t>The Service is staffed by professionally accredited, and widely experienced Staff Counsellors</a:t>
            </a:r>
            <a:endParaRPr lang="en-US" altLang="en-US" sz="1800" dirty="0" smtClean="0"/>
          </a:p>
          <a:p>
            <a:pPr>
              <a:defRPr/>
            </a:pPr>
            <a:r>
              <a:rPr lang="en-US" altLang="en-US" sz="1800" dirty="0" smtClean="0"/>
              <a:t>572 staff referrals in 2016/17</a:t>
            </a:r>
          </a:p>
          <a:p>
            <a:pPr>
              <a:spcAft>
                <a:spcPts val="600"/>
              </a:spcAft>
              <a:defRPr/>
            </a:pPr>
            <a:r>
              <a:rPr lang="en-US" altLang="en-US" sz="1800" dirty="0" smtClean="0"/>
              <a:t>Service Provision:	1-1 short term counselling</a:t>
            </a:r>
          </a:p>
          <a:p>
            <a:pPr marL="1081088" lvl="4" indent="0">
              <a:spcAft>
                <a:spcPts val="600"/>
              </a:spcAft>
              <a:buFontTx/>
              <a:buNone/>
              <a:defRPr/>
            </a:pPr>
            <a:r>
              <a:rPr lang="en-US" altLang="en-US" sz="1800" dirty="0"/>
              <a:t>	</a:t>
            </a:r>
            <a:r>
              <a:rPr lang="en-US" altLang="en-US" sz="1800" dirty="0" smtClean="0"/>
              <a:t>	Reflective Practice Groups	</a:t>
            </a:r>
          </a:p>
          <a:p>
            <a:pPr marL="1081088" lvl="4" indent="0">
              <a:spcAft>
                <a:spcPts val="600"/>
              </a:spcAft>
              <a:buFontTx/>
              <a:buNone/>
              <a:defRPr/>
            </a:pPr>
            <a:r>
              <a:rPr lang="en-US" altLang="en-US" sz="1800" dirty="0"/>
              <a:t>	</a:t>
            </a:r>
            <a:r>
              <a:rPr lang="en-US" altLang="en-US" sz="1800" dirty="0" smtClean="0"/>
              <a:t>	Wellbeing Group	</a:t>
            </a:r>
          </a:p>
          <a:p>
            <a:pPr marL="1081088" lvl="4" indent="0">
              <a:spcAft>
                <a:spcPts val="600"/>
              </a:spcAft>
              <a:buFontTx/>
              <a:buNone/>
              <a:defRPr/>
            </a:pPr>
            <a:r>
              <a:rPr lang="en-US" altLang="en-US" sz="1800" dirty="0"/>
              <a:t>	</a:t>
            </a:r>
            <a:r>
              <a:rPr lang="en-US" altLang="en-US" sz="1800" dirty="0" smtClean="0"/>
              <a:t>	Workshops  Training</a:t>
            </a:r>
          </a:p>
          <a:p>
            <a:pPr marL="1081088" lvl="4" indent="0">
              <a:spcAft>
                <a:spcPts val="600"/>
              </a:spcAft>
              <a:buFontTx/>
              <a:buNone/>
              <a:defRPr/>
            </a:pPr>
            <a:endParaRPr lang="en-US" altLang="en-US" sz="1050" dirty="0" smtClean="0"/>
          </a:p>
          <a:p>
            <a:pPr marL="342900" lvl="4" indent="-342900">
              <a:spcAft>
                <a:spcPts val="600"/>
              </a:spcAft>
              <a:defRPr/>
            </a:pPr>
            <a:r>
              <a:rPr lang="en-US" altLang="en-US" sz="1800" dirty="0" smtClean="0"/>
              <a:t>Referral options:	Online self-referral</a:t>
            </a:r>
          </a:p>
          <a:p>
            <a:pPr marL="0" lvl="4" indent="0">
              <a:spcAft>
                <a:spcPts val="600"/>
              </a:spcAft>
              <a:buFontTx/>
              <a:buNone/>
              <a:defRPr/>
            </a:pPr>
            <a:r>
              <a:rPr lang="en-US" altLang="en-US" sz="1800" dirty="0"/>
              <a:t>	</a:t>
            </a:r>
            <a:r>
              <a:rPr lang="en-US" altLang="en-US" sz="1800" dirty="0" smtClean="0"/>
              <a:t>		HR or Occupational Health referral</a:t>
            </a:r>
          </a:p>
          <a:p>
            <a:pPr marL="342900" lvl="4" indent="-342900">
              <a:spcAft>
                <a:spcPts val="600"/>
              </a:spcAft>
              <a:defRPr/>
            </a:pPr>
            <a:endParaRPr lang="en-US" altLang="en-US" dirty="0" smtClean="0"/>
          </a:p>
          <a:p>
            <a:pPr>
              <a:defRPr/>
            </a:pPr>
            <a:endParaRPr lang="en-US" altLang="en-US" dirty="0" smtClean="0"/>
          </a:p>
        </p:txBody>
      </p:sp>
    </p:spTree>
    <p:extLst>
      <p:ext uri="{BB962C8B-B14F-4D97-AF65-F5344CB8AC3E}">
        <p14:creationId xmlns:p14="http://schemas.microsoft.com/office/powerpoint/2010/main" val="4059892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288" y="476250"/>
            <a:ext cx="8375650" cy="423863"/>
          </a:xfrm>
        </p:spPr>
        <p:txBody>
          <a:bodyPr/>
          <a:lstStyle/>
          <a:p>
            <a:r>
              <a:rPr lang="en-GB" altLang="en-US" smtClean="0"/>
              <a:t>Wellbeing Champion</a:t>
            </a:r>
          </a:p>
        </p:txBody>
      </p:sp>
      <p:sp>
        <p:nvSpPr>
          <p:cNvPr id="4099" name="Content Placeholder 2"/>
          <p:cNvSpPr>
            <a:spLocks noGrp="1"/>
          </p:cNvSpPr>
          <p:nvPr>
            <p:ph idx="1"/>
          </p:nvPr>
        </p:nvSpPr>
        <p:spPr/>
        <p:txBody>
          <a:bodyPr/>
          <a:lstStyle/>
          <a:p>
            <a:pPr marL="0" indent="0">
              <a:buFontTx/>
              <a:buNone/>
            </a:pPr>
            <a:r>
              <a:rPr lang="en-GB" altLang="en-US" smtClean="0"/>
              <a:t> </a:t>
            </a:r>
            <a:r>
              <a:rPr lang="en-GB" altLang="en-US" sz="2400" smtClean="0"/>
              <a:t>Dr Nick Bampos, Disability and Wellbeing Champion </a:t>
            </a:r>
          </a:p>
        </p:txBody>
      </p:sp>
      <p:pic>
        <p:nvPicPr>
          <p:cNvPr id="4100" name="Picture 2" descr="Portrait of nb10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133600"/>
            <a:ext cx="26320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endParaRPr lang="en-US" altLang="en-US" dirty="0" smtClean="0"/>
          </a:p>
        </p:txBody>
      </p:sp>
      <p:sp>
        <p:nvSpPr>
          <p:cNvPr id="5123" name="Rectangle 5"/>
          <p:cNvSpPr>
            <a:spLocks noGrp="1" noChangeArrowheads="1"/>
          </p:cNvSpPr>
          <p:nvPr>
            <p:ph type="body" idx="1"/>
          </p:nvPr>
        </p:nvSpPr>
        <p:spPr/>
        <p:txBody>
          <a:bodyPr/>
          <a:lstStyle/>
          <a:p>
            <a:pPr marL="0" indent="0" eaLnBrk="1" hangingPunct="1">
              <a:buNone/>
            </a:pPr>
            <a:endParaRPr lang="en-US" altLang="en-US" dirty="0"/>
          </a:p>
          <a:p>
            <a:pPr marL="0" indent="0" algn="ctr" eaLnBrk="1" hangingPunct="1">
              <a:buNone/>
            </a:pPr>
            <a:r>
              <a:rPr lang="en-US" altLang="en-US" sz="2400" dirty="0" smtClean="0"/>
              <a:t>1</a:t>
            </a:r>
            <a:r>
              <a:rPr lang="en-US" altLang="en-US" sz="2400" baseline="30000" dirty="0" smtClean="0"/>
              <a:t>st</a:t>
            </a:r>
            <a:r>
              <a:rPr lang="en-US" altLang="en-US" sz="2400" dirty="0" smtClean="0"/>
              <a:t> Floor, 17 Mill Lane, Cambridge CB2 1RX</a:t>
            </a:r>
          </a:p>
          <a:p>
            <a:pPr marL="0" indent="0" algn="ctr" eaLnBrk="1" hangingPunct="1">
              <a:buNone/>
            </a:pPr>
            <a:r>
              <a:rPr lang="en-US" altLang="en-US" sz="2400" dirty="0" smtClean="0"/>
              <a:t>Tel: 01223 762160</a:t>
            </a:r>
          </a:p>
          <a:p>
            <a:pPr marL="0" indent="0" algn="ctr" eaLnBrk="1" hangingPunct="1">
              <a:buNone/>
            </a:pPr>
            <a:r>
              <a:rPr lang="en-US" altLang="en-US" sz="2400" dirty="0" smtClean="0"/>
              <a:t>Email: </a:t>
            </a:r>
            <a:r>
              <a:rPr lang="en-US" altLang="en-US" sz="2400" dirty="0" smtClean="0">
                <a:hlinkClick r:id="rId2"/>
              </a:rPr>
              <a:t>staff.couns@admin.cam.ac.uk</a:t>
            </a:r>
            <a:endParaRPr lang="en-US" altLang="en-US" sz="2400" dirty="0" smtClean="0"/>
          </a:p>
          <a:p>
            <a:pPr marL="0" indent="0" algn="ctr" eaLnBrk="1" hangingPunct="1">
              <a:buNone/>
            </a:pPr>
            <a:r>
              <a:rPr lang="en-US" altLang="en-US" sz="2400" dirty="0" err="1" smtClean="0"/>
              <a:t>Webstie</a:t>
            </a:r>
            <a:r>
              <a:rPr lang="en-US" altLang="en-US" sz="2400" dirty="0" smtClean="0"/>
              <a:t>: </a:t>
            </a:r>
            <a:r>
              <a:rPr lang="en-US" altLang="en-US" sz="2400" dirty="0" smtClean="0">
                <a:hlinkClick r:id="rId3"/>
              </a:rPr>
              <a:t>https://staff.counselling.cam.ac.uk</a:t>
            </a:r>
            <a:r>
              <a:rPr lang="en-US" altLang="en-US" sz="2400" dirty="0" smtClean="0"/>
              <a:t> </a:t>
            </a:r>
            <a:endParaRPr lang="en-US" altLang="en-US" sz="2400" dirty="0"/>
          </a:p>
        </p:txBody>
      </p:sp>
    </p:spTree>
    <p:extLst>
      <p:ext uri="{BB962C8B-B14F-4D97-AF65-F5344CB8AC3E}">
        <p14:creationId xmlns:p14="http://schemas.microsoft.com/office/powerpoint/2010/main" val="2483418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mtClean="0"/>
              <a:t>Occupational Health Service</a:t>
            </a:r>
          </a:p>
        </p:txBody>
      </p:sp>
      <p:sp>
        <p:nvSpPr>
          <p:cNvPr id="3075" name="Rectangle 3"/>
          <p:cNvSpPr>
            <a:spLocks noGrp="1" noChangeArrowheads="1"/>
          </p:cNvSpPr>
          <p:nvPr>
            <p:ph type="subTitle" idx="1"/>
          </p:nvPr>
        </p:nvSpPr>
        <p:spPr/>
        <p:txBody>
          <a:bodyPr/>
          <a:lstStyle/>
          <a:p>
            <a:pPr eaLnBrk="1" hangingPunct="1"/>
            <a:r>
              <a:rPr lang="en-US" altLang="en-US" smtClean="0"/>
              <a:t>Liz Smith – Occupational Health Manager</a:t>
            </a:r>
          </a:p>
        </p:txBody>
      </p:sp>
      <p:sp>
        <p:nvSpPr>
          <p:cNvPr id="3076" name="Rectangle 4"/>
          <p:cNvSpPr>
            <a:spLocks noChangeArrowheads="1"/>
          </p:cNvSpPr>
          <p:nvPr/>
        </p:nvSpPr>
        <p:spPr bwMode="auto">
          <a:xfrm>
            <a:off x="384175" y="5548313"/>
            <a:ext cx="8374063" cy="261937"/>
          </a:xfrm>
          <a:prstGeom prst="rect">
            <a:avLst/>
          </a:prstGeom>
          <a:noFill/>
          <a:ln w="12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FontTx/>
              <a:buNone/>
            </a:pPr>
            <a:r>
              <a:rPr lang="en-GB" altLang="en-US" sz="1800" b="1">
                <a:solidFill>
                  <a:srgbClr val="FFFFFF"/>
                </a:solidFill>
              </a:rPr>
              <a:t>Health, Safety and Regulated Facilities</a:t>
            </a:r>
          </a:p>
        </p:txBody>
      </p:sp>
    </p:spTree>
    <p:extLst>
      <p:ext uri="{BB962C8B-B14F-4D97-AF65-F5344CB8AC3E}">
        <p14:creationId xmlns:p14="http://schemas.microsoft.com/office/powerpoint/2010/main" val="728999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mtClean="0"/>
              <a:t>Occupational Health</a:t>
            </a:r>
          </a:p>
        </p:txBody>
      </p:sp>
      <p:sp>
        <p:nvSpPr>
          <p:cNvPr id="27651" name="Content Placeholder 2"/>
          <p:cNvSpPr>
            <a:spLocks noGrp="1"/>
          </p:cNvSpPr>
          <p:nvPr>
            <p:ph idx="1"/>
          </p:nvPr>
        </p:nvSpPr>
        <p:spPr/>
        <p:txBody>
          <a:bodyPr/>
          <a:lstStyle/>
          <a:p>
            <a:pPr>
              <a:defRPr/>
            </a:pPr>
            <a:r>
              <a:rPr lang="en-GB" altLang="en-US" sz="1800" dirty="0" smtClean="0"/>
              <a:t>Confidential service provided to all University staff (including Postgraduates / PhD students)</a:t>
            </a:r>
          </a:p>
          <a:p>
            <a:pPr>
              <a:defRPr/>
            </a:pPr>
            <a:r>
              <a:rPr lang="en-GB" altLang="en-US" sz="1800" dirty="0" smtClean="0"/>
              <a:t>Advisory role covering a broad remit including physical and psychological health</a:t>
            </a:r>
            <a:r>
              <a:rPr lang="en-GB" altLang="en-US" sz="1800" dirty="0"/>
              <a:t> </a:t>
            </a:r>
            <a:r>
              <a:rPr lang="en-GB" altLang="en-US" sz="1800" dirty="0" smtClean="0"/>
              <a:t>and workplace hazards </a:t>
            </a:r>
          </a:p>
          <a:p>
            <a:pPr>
              <a:defRPr/>
            </a:pPr>
            <a:r>
              <a:rPr lang="en-GB" altLang="en-US" sz="1800" dirty="0" smtClean="0"/>
              <a:t>Multi-faceted - considering the effect </a:t>
            </a:r>
            <a:r>
              <a:rPr lang="en-GB" altLang="en-US" sz="1800" dirty="0"/>
              <a:t>of work on health and health on </a:t>
            </a:r>
            <a:r>
              <a:rPr lang="en-GB" altLang="en-US" sz="1800" dirty="0" smtClean="0"/>
              <a:t>work </a:t>
            </a:r>
          </a:p>
          <a:p>
            <a:pPr>
              <a:defRPr/>
            </a:pPr>
            <a:r>
              <a:rPr lang="en-GB" altLang="en-US" sz="1800" dirty="0" smtClean="0"/>
              <a:t>Appointments arranged </a:t>
            </a:r>
            <a:r>
              <a:rPr lang="en-GB" altLang="en-US" sz="1800" smtClean="0"/>
              <a:t>following referral </a:t>
            </a:r>
            <a:r>
              <a:rPr lang="en-GB" altLang="en-US" sz="1800" dirty="0" smtClean="0"/>
              <a:t>e.g., management / on-offer / self and Staff Counselling </a:t>
            </a:r>
          </a:p>
          <a:p>
            <a:pPr>
              <a:defRPr/>
            </a:pPr>
            <a:r>
              <a:rPr lang="en-GB" altLang="en-US" sz="1800" dirty="0" smtClean="0"/>
              <a:t>Liaise with managers and HR with consent of individual</a:t>
            </a:r>
          </a:p>
          <a:p>
            <a:pPr>
              <a:defRPr/>
            </a:pPr>
            <a:r>
              <a:rPr lang="en-GB" altLang="en-US" sz="1800" dirty="0" smtClean="0"/>
              <a:t>Signpost </a:t>
            </a:r>
            <a:r>
              <a:rPr lang="en-GB" altLang="en-US" sz="1800" dirty="0"/>
              <a:t>to other support </a:t>
            </a:r>
            <a:r>
              <a:rPr lang="en-GB" altLang="en-US" sz="1800" dirty="0" smtClean="0"/>
              <a:t>services both internal and external to University</a:t>
            </a:r>
            <a:endParaRPr lang="en-GB" altLang="en-US" sz="1800" dirty="0"/>
          </a:p>
          <a:p>
            <a:pPr>
              <a:defRPr/>
            </a:pPr>
            <a:endParaRPr lang="en-GB" altLang="en-US" sz="1800" dirty="0" smtClean="0"/>
          </a:p>
          <a:p>
            <a:pPr>
              <a:defRPr/>
            </a:pPr>
            <a:endParaRPr lang="en-GB" altLang="en-US" sz="1800" dirty="0"/>
          </a:p>
          <a:p>
            <a:pPr marL="0" indent="0">
              <a:buFontTx/>
              <a:buNone/>
              <a:defRPr/>
            </a:pPr>
            <a:endParaRPr lang="en-GB" altLang="en-US" sz="2400" dirty="0" smtClean="0"/>
          </a:p>
          <a:p>
            <a:pPr marL="0" indent="0">
              <a:buFontTx/>
              <a:buNone/>
              <a:defRPr/>
            </a:pPr>
            <a:endParaRPr lang="en-GB" altLang="en-US" sz="2400" dirty="0" smtClean="0"/>
          </a:p>
        </p:txBody>
      </p:sp>
    </p:spTree>
    <p:extLst>
      <p:ext uri="{BB962C8B-B14F-4D97-AF65-F5344CB8AC3E}">
        <p14:creationId xmlns:p14="http://schemas.microsoft.com/office/powerpoint/2010/main" val="811647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t>Contact details</a:t>
            </a:r>
          </a:p>
        </p:txBody>
      </p:sp>
      <p:sp>
        <p:nvSpPr>
          <p:cNvPr id="3" name="Content Placeholder 2"/>
          <p:cNvSpPr>
            <a:spLocks noGrp="1"/>
          </p:cNvSpPr>
          <p:nvPr>
            <p:ph idx="1"/>
          </p:nvPr>
        </p:nvSpPr>
        <p:spPr/>
        <p:txBody>
          <a:bodyPr/>
          <a:lstStyle/>
          <a:p>
            <a:pPr marL="0" indent="0">
              <a:spcAft>
                <a:spcPts val="0"/>
              </a:spcAft>
              <a:buFontTx/>
              <a:buNone/>
              <a:defRPr/>
            </a:pPr>
            <a:r>
              <a:rPr lang="it-IT" dirty="0" smtClean="0"/>
              <a:t>Service is open Monday to Friday </a:t>
            </a:r>
            <a:r>
              <a:rPr lang="it-IT" dirty="0"/>
              <a:t>(excluding public </a:t>
            </a:r>
            <a:r>
              <a:rPr lang="it-IT" dirty="0" smtClean="0"/>
              <a:t>holidays)</a:t>
            </a:r>
          </a:p>
          <a:p>
            <a:pPr marL="0" indent="0">
              <a:spcAft>
                <a:spcPts val="0"/>
              </a:spcAft>
              <a:buFontTx/>
              <a:buNone/>
              <a:defRPr/>
            </a:pPr>
            <a:r>
              <a:rPr lang="it-IT" dirty="0" smtClean="0"/>
              <a:t>		08.30 </a:t>
            </a:r>
            <a:r>
              <a:rPr lang="it-IT" dirty="0"/>
              <a:t>-</a:t>
            </a:r>
            <a:r>
              <a:rPr lang="it-IT" dirty="0" smtClean="0"/>
              <a:t> 13.00 and 14.00 </a:t>
            </a:r>
            <a:r>
              <a:rPr lang="it-IT" dirty="0"/>
              <a:t>-</a:t>
            </a:r>
            <a:r>
              <a:rPr lang="it-IT" dirty="0" smtClean="0"/>
              <a:t> 16.30 </a:t>
            </a:r>
          </a:p>
          <a:p>
            <a:pPr marL="0" indent="0">
              <a:spcAft>
                <a:spcPts val="0"/>
              </a:spcAft>
              <a:buFontTx/>
              <a:buNone/>
              <a:defRPr/>
            </a:pPr>
            <a:endParaRPr lang="it-IT" dirty="0" smtClean="0"/>
          </a:p>
          <a:p>
            <a:pPr marL="0" indent="0">
              <a:buFontTx/>
              <a:buNone/>
              <a:defRPr/>
            </a:pPr>
            <a:r>
              <a:rPr lang="it-IT" dirty="0" smtClean="0"/>
              <a:t>Address	16 Mill Lane</a:t>
            </a:r>
            <a:br>
              <a:rPr lang="it-IT" dirty="0" smtClean="0"/>
            </a:br>
            <a:r>
              <a:rPr lang="it-IT" dirty="0" smtClean="0"/>
              <a:t>		Cambridge</a:t>
            </a:r>
            <a:br>
              <a:rPr lang="it-IT" dirty="0" smtClean="0"/>
            </a:br>
            <a:r>
              <a:rPr lang="it-IT" dirty="0" smtClean="0"/>
              <a:t>		CB2 1SB</a:t>
            </a:r>
            <a:endParaRPr lang="en-GB" dirty="0" smtClean="0"/>
          </a:p>
          <a:p>
            <a:pPr marL="0" indent="0">
              <a:buFontTx/>
              <a:buNone/>
              <a:defRPr/>
            </a:pPr>
            <a:r>
              <a:rPr lang="en-GB" dirty="0" smtClean="0"/>
              <a:t>Tel 		01223 (3)36594</a:t>
            </a:r>
          </a:p>
          <a:p>
            <a:pPr marL="0" indent="0">
              <a:buFontTx/>
              <a:buNone/>
              <a:defRPr/>
            </a:pPr>
            <a:r>
              <a:rPr lang="en-GB" dirty="0" smtClean="0"/>
              <a:t>Email		 </a:t>
            </a:r>
            <a:r>
              <a:rPr lang="en-GB" dirty="0" smtClean="0">
                <a:hlinkClick r:id="rId3"/>
              </a:rPr>
              <a:t>OccHealth@admin.cam.ac.uk</a:t>
            </a:r>
            <a:endParaRPr lang="en-GB" dirty="0" smtClean="0"/>
          </a:p>
          <a:p>
            <a:pPr marL="0" indent="0">
              <a:buFontTx/>
              <a:buNone/>
              <a:defRPr/>
            </a:pPr>
            <a:r>
              <a:rPr lang="en-GB" dirty="0" smtClean="0"/>
              <a:t>Website	</a:t>
            </a:r>
            <a:r>
              <a:rPr lang="en-GB" dirty="0" smtClean="0">
                <a:hlinkClick r:id="rId4"/>
              </a:rPr>
              <a:t>http://www.oh.admin.cam.ac.uk/</a:t>
            </a:r>
            <a:r>
              <a:rPr lang="en-GB" dirty="0" smtClean="0"/>
              <a:t> </a:t>
            </a:r>
          </a:p>
          <a:p>
            <a:pPr>
              <a:defRPr/>
            </a:pPr>
            <a:endParaRPr lang="en-GB" dirty="0" smtClean="0"/>
          </a:p>
        </p:txBody>
      </p:sp>
    </p:spTree>
    <p:extLst>
      <p:ext uri="{BB962C8B-B14F-4D97-AF65-F5344CB8AC3E}">
        <p14:creationId xmlns:p14="http://schemas.microsoft.com/office/powerpoint/2010/main" val="1718295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Grp="1" noChangeArrowheads="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917AB91B-11EA-45E2-AECC-570CA83CA701}" type="slidenum">
              <a:rPr lang="en-GB" altLang="en-US" sz="1000">
                <a:solidFill>
                  <a:srgbClr val="003E72"/>
                </a:solidFill>
              </a:rPr>
              <a:pPr>
                <a:spcAft>
                  <a:spcPct val="0"/>
                </a:spcAft>
                <a:buFontTx/>
                <a:buNone/>
              </a:pPr>
              <a:t>24</a:t>
            </a:fld>
            <a:endParaRPr lang="en-GB" altLang="en-US" sz="1000">
              <a:solidFill>
                <a:srgbClr val="003E72"/>
              </a:solidFill>
            </a:endParaRPr>
          </a:p>
        </p:txBody>
      </p:sp>
      <p:sp>
        <p:nvSpPr>
          <p:cNvPr id="3075" name="Rectangle 2"/>
          <p:cNvSpPr>
            <a:spLocks noGrp="1" noChangeArrowheads="1"/>
          </p:cNvSpPr>
          <p:nvPr>
            <p:ph type="ctrTitle"/>
          </p:nvPr>
        </p:nvSpPr>
        <p:spPr>
          <a:xfrm>
            <a:off x="303213" y="1838325"/>
            <a:ext cx="8374062" cy="576263"/>
          </a:xfrm>
        </p:spPr>
        <p:txBody>
          <a:bodyPr/>
          <a:lstStyle/>
          <a:p>
            <a:pPr eaLnBrk="1" hangingPunct="1"/>
            <a:r>
              <a:rPr lang="en-GB" altLang="en-US" sz="3400" smtClean="0"/>
              <a:t>Dignity at Work</a:t>
            </a:r>
            <a:endParaRPr lang="en-GB" altLang="en-US" sz="2600" smtClean="0"/>
          </a:p>
        </p:txBody>
      </p:sp>
      <p:sp>
        <p:nvSpPr>
          <p:cNvPr id="3076" name="Rectangle 4"/>
          <p:cNvSpPr>
            <a:spLocks noChangeArrowheads="1"/>
          </p:cNvSpPr>
          <p:nvPr/>
        </p:nvSpPr>
        <p:spPr bwMode="auto">
          <a:xfrm>
            <a:off x="115888" y="5589588"/>
            <a:ext cx="83740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
                <a:solidFill>
                  <a:srgbClr val="000000"/>
                </a:solidFill>
                <a:miter lim="800000"/>
                <a:headEnd/>
                <a:tailEnd/>
              </a14:hiddenLine>
            </a:ext>
          </a:extLst>
        </p:spPr>
        <p:txBody>
          <a:bodyPr wrap="none" lIns="0" tIns="0" rIns="0" bIns="0"/>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r>
              <a:rPr lang="en-GB" altLang="en-US" sz="1800" b="1">
                <a:solidFill>
                  <a:srgbClr val="FFFFFF"/>
                </a:solidFill>
              </a:rPr>
              <a:t>     </a:t>
            </a:r>
          </a:p>
        </p:txBody>
      </p:sp>
      <p:pic>
        <p:nvPicPr>
          <p:cNvPr id="3077" name="Picture 5" descr="E&amp;D logo new version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57175"/>
            <a:ext cx="15843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7"/>
          <p:cNvSpPr txBox="1">
            <a:spLocks noChangeArrowheads="1"/>
          </p:cNvSpPr>
          <p:nvPr/>
        </p:nvSpPr>
        <p:spPr bwMode="auto">
          <a:xfrm>
            <a:off x="684213" y="3500438"/>
            <a:ext cx="2232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Bef>
                <a:spcPct val="50000"/>
              </a:spcBef>
              <a:spcAft>
                <a:spcPct val="0"/>
              </a:spcAft>
              <a:buFontTx/>
              <a:buNone/>
            </a:pPr>
            <a:r>
              <a:rPr lang="en-GB" altLang="en-US" sz="1800">
                <a:solidFill>
                  <a:srgbClr val="003E72"/>
                </a:solidFill>
              </a:rPr>
              <a:t> </a:t>
            </a:r>
          </a:p>
        </p:txBody>
      </p:sp>
      <p:sp>
        <p:nvSpPr>
          <p:cNvPr id="3079" name="Rectangle 9"/>
          <p:cNvSpPr>
            <a:spLocks noChangeArrowheads="1"/>
          </p:cNvSpPr>
          <p:nvPr/>
        </p:nvSpPr>
        <p:spPr bwMode="auto">
          <a:xfrm>
            <a:off x="0" y="5103813"/>
            <a:ext cx="9144000" cy="2000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endParaRPr lang="en-GB" altLang="en-US" sz="700" b="1">
              <a:solidFill>
                <a:srgbClr val="003E72"/>
              </a:solidFill>
            </a:endParaRPr>
          </a:p>
        </p:txBody>
      </p:sp>
      <p:pic>
        <p:nvPicPr>
          <p:cNvPr id="3080" name="Picture 10" descr="http://www.equality.admin.cam.ac.uk/files/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 y="-128588"/>
            <a:ext cx="4762500"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p:cNvPicPr>
            <a:picLocks noChangeAspect="1"/>
          </p:cNvPicPr>
          <p:nvPr/>
        </p:nvPicPr>
        <p:blipFill>
          <a:blip r:embed="rId5">
            <a:extLst>
              <a:ext uri="{28A0092B-C50C-407E-A947-70E740481C1C}">
                <a14:useLocalDpi xmlns:a14="http://schemas.microsoft.com/office/drawing/2010/main" val="0"/>
              </a:ext>
            </a:extLst>
          </a:blip>
          <a:srcRect t="69206"/>
          <a:stretch>
            <a:fillRect/>
          </a:stretch>
        </p:blipFill>
        <p:spPr bwMode="auto">
          <a:xfrm>
            <a:off x="22225" y="3519488"/>
            <a:ext cx="91440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58870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11188" y="476250"/>
            <a:ext cx="8375650" cy="423863"/>
          </a:xfrm>
        </p:spPr>
        <p:txBody>
          <a:bodyPr/>
          <a:lstStyle/>
          <a:p>
            <a:r>
              <a:rPr lang="en-GB" altLang="en-US" smtClean="0"/>
              <a:t>The team</a:t>
            </a:r>
          </a:p>
        </p:txBody>
      </p:sp>
      <p:sp>
        <p:nvSpPr>
          <p:cNvPr id="9219" name="Content Placeholder 2"/>
          <p:cNvSpPr>
            <a:spLocks noGrp="1"/>
          </p:cNvSpPr>
          <p:nvPr>
            <p:ph sz="half" idx="1"/>
          </p:nvPr>
        </p:nvSpPr>
        <p:spPr>
          <a:xfrm>
            <a:off x="468313" y="1557338"/>
            <a:ext cx="8431212" cy="4464050"/>
          </a:xfrm>
        </p:spPr>
        <p:txBody>
          <a:bodyPr/>
          <a:lstStyle/>
          <a:p>
            <a:pPr>
              <a:defRPr/>
            </a:pPr>
            <a:r>
              <a:rPr lang="en-GB" altLang="en-US" sz="1800" dirty="0" smtClean="0"/>
              <a:t>Emma Mason, HR Business Manager (School of Humanities and Social Sciences)</a:t>
            </a:r>
          </a:p>
          <a:p>
            <a:pPr>
              <a:defRPr/>
            </a:pPr>
            <a:r>
              <a:rPr lang="en-GB" altLang="en-US" sz="1800" dirty="0" smtClean="0"/>
              <a:t>Lisa Clare, HR Adviser (School of Clinical Medicine)</a:t>
            </a:r>
          </a:p>
          <a:p>
            <a:pPr>
              <a:defRPr/>
            </a:pPr>
            <a:r>
              <a:rPr lang="en-GB" altLang="en-US" sz="1800" dirty="0" smtClean="0"/>
              <a:t>Laura Andreou, HR Adviser (School of Technology)</a:t>
            </a:r>
          </a:p>
          <a:p>
            <a:pPr>
              <a:defRPr/>
            </a:pPr>
            <a:r>
              <a:rPr lang="en-GB" altLang="en-US" sz="1800" dirty="0" smtClean="0"/>
              <a:t>Quo Pham, HR Administrator  </a:t>
            </a:r>
            <a:r>
              <a:rPr lang="en-GB" altLang="en-US" sz="1800" dirty="0"/>
              <a:t>(School of </a:t>
            </a:r>
            <a:r>
              <a:rPr lang="en-GB" altLang="en-US" sz="1800" dirty="0" smtClean="0"/>
              <a:t>Technology)</a:t>
            </a:r>
          </a:p>
          <a:p>
            <a:pPr>
              <a:defRPr/>
            </a:pPr>
            <a:endParaRPr lang="en-GB" altLang="en-US" sz="1800" dirty="0"/>
          </a:p>
          <a:p>
            <a:pPr>
              <a:defRPr/>
            </a:pPr>
            <a:endParaRPr lang="en-GB" altLang="en-US" sz="1800" dirty="0" smtClean="0"/>
          </a:p>
          <a:p>
            <a:pPr>
              <a:defRPr/>
            </a:pPr>
            <a:endParaRPr lang="en-GB" altLang="en-US" sz="1800" dirty="0"/>
          </a:p>
          <a:p>
            <a:pPr marL="0" indent="0">
              <a:buFontTx/>
              <a:buNone/>
              <a:defRPr/>
            </a:pPr>
            <a:r>
              <a:rPr lang="en-GB" altLang="en-US" sz="2200" i="1" dirty="0" smtClean="0"/>
              <a:t>		Our Dignity at Work Contacts</a:t>
            </a:r>
          </a:p>
        </p:txBody>
      </p:sp>
      <p:sp>
        <p:nvSpPr>
          <p:cNvPr id="4100" name="Content Placeholder 3"/>
          <p:cNvSpPr>
            <a:spLocks noGrp="1"/>
          </p:cNvSpPr>
          <p:nvPr>
            <p:ph sz="half" idx="2"/>
          </p:nvPr>
        </p:nvSpPr>
        <p:spPr>
          <a:xfrm>
            <a:off x="14685963" y="-3267075"/>
            <a:ext cx="46037" cy="142875"/>
          </a:xfrm>
        </p:spPr>
        <p:txBody>
          <a:bodyPr/>
          <a:lstStyle/>
          <a:p>
            <a:endParaRPr lang="en-US" altLang="en-US" smtClean="0"/>
          </a:p>
        </p:txBody>
      </p:sp>
      <p:sp>
        <p:nvSpPr>
          <p:cNvPr id="4101" name="Slide Number Placeholder 4"/>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33D87A31-DD0B-4520-A249-75EE794281FF}" type="slidenum">
              <a:rPr lang="en-GB" altLang="en-US" sz="1000">
                <a:solidFill>
                  <a:srgbClr val="FFFFFF"/>
                </a:solidFill>
              </a:rPr>
              <a:pPr>
                <a:spcAft>
                  <a:spcPct val="0"/>
                </a:spcAft>
                <a:buFontTx/>
                <a:buNone/>
              </a:pPr>
              <a:t>25</a:t>
            </a:fld>
            <a:endParaRPr lang="en-GB" altLang="en-US" sz="1000">
              <a:solidFill>
                <a:srgbClr val="FFFFFF"/>
              </a:solidFill>
            </a:endParaRPr>
          </a:p>
        </p:txBody>
      </p:sp>
      <p:sp>
        <p:nvSpPr>
          <p:cNvPr id="3" name="Plus 2"/>
          <p:cNvSpPr/>
          <p:nvPr/>
        </p:nvSpPr>
        <p:spPr>
          <a:xfrm>
            <a:off x="3995738" y="386080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700">
              <a:solidFill>
                <a:srgbClr val="FFFFFF"/>
              </a:solidFill>
            </a:endParaRPr>
          </a:p>
        </p:txBody>
      </p:sp>
    </p:spTree>
    <p:extLst>
      <p:ext uri="{BB962C8B-B14F-4D97-AF65-F5344CB8AC3E}">
        <p14:creationId xmlns:p14="http://schemas.microsoft.com/office/powerpoint/2010/main" val="2903834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11188" y="476250"/>
            <a:ext cx="8375650" cy="423863"/>
          </a:xfrm>
        </p:spPr>
        <p:txBody>
          <a:bodyPr/>
          <a:lstStyle/>
          <a:p>
            <a:r>
              <a:rPr lang="en-GB" altLang="en-US" smtClean="0"/>
              <a:t>Today’s briefing session:</a:t>
            </a:r>
          </a:p>
        </p:txBody>
      </p:sp>
      <p:sp>
        <p:nvSpPr>
          <p:cNvPr id="9219" name="Content Placeholder 2"/>
          <p:cNvSpPr>
            <a:spLocks noGrp="1"/>
          </p:cNvSpPr>
          <p:nvPr>
            <p:ph sz="half" idx="1"/>
          </p:nvPr>
        </p:nvSpPr>
        <p:spPr>
          <a:xfrm>
            <a:off x="250825" y="1628775"/>
            <a:ext cx="8431213" cy="4464050"/>
          </a:xfrm>
        </p:spPr>
        <p:txBody>
          <a:bodyPr/>
          <a:lstStyle/>
          <a:p>
            <a:pPr>
              <a:buFont typeface="Wingdings" panose="05000000000000000000" pitchFamily="2" charset="2"/>
              <a:buChar char="Ø"/>
              <a:defRPr/>
            </a:pPr>
            <a:r>
              <a:rPr lang="en-GB" sz="2400" kern="1200" dirty="0" smtClean="0"/>
              <a:t>Discuss </a:t>
            </a:r>
            <a:r>
              <a:rPr lang="en-GB" sz="2400" kern="1200" dirty="0"/>
              <a:t>the main stages of the policy and how it </a:t>
            </a:r>
            <a:r>
              <a:rPr lang="en-GB" sz="2400" kern="1200" dirty="0" smtClean="0"/>
              <a:t>aims </a:t>
            </a:r>
            <a:r>
              <a:rPr lang="en-GB" sz="2400" kern="1200" dirty="0"/>
              <a:t>to promote a culture of positive working and </a:t>
            </a:r>
            <a:r>
              <a:rPr lang="en-GB" sz="2400" kern="1200" dirty="0" smtClean="0"/>
              <a:t>study.</a:t>
            </a:r>
            <a:r>
              <a:rPr lang="en-GB" sz="2400" kern="1200" dirty="0"/>
              <a:t>  </a:t>
            </a:r>
            <a:endParaRPr lang="en-GB" sz="2400" kern="1200" dirty="0" smtClean="0"/>
          </a:p>
          <a:p>
            <a:pPr>
              <a:buFont typeface="Wingdings" panose="05000000000000000000" pitchFamily="2" charset="2"/>
              <a:buChar char="Ø"/>
              <a:defRPr/>
            </a:pPr>
            <a:r>
              <a:rPr lang="en-GB" sz="2400" kern="1200" dirty="0" smtClean="0"/>
              <a:t>To provide support to ensure you feel confident in signposting </a:t>
            </a:r>
            <a:r>
              <a:rPr lang="en-GB" sz="2400" kern="1200" dirty="0"/>
              <a:t>and </a:t>
            </a:r>
            <a:r>
              <a:rPr lang="en-GB" sz="2400" kern="1200" dirty="0" smtClean="0"/>
              <a:t>offering </a:t>
            </a:r>
            <a:r>
              <a:rPr lang="en-GB" sz="2400" kern="1200" dirty="0"/>
              <a:t>support to </a:t>
            </a:r>
            <a:r>
              <a:rPr lang="en-GB" sz="2400" kern="1200" dirty="0" smtClean="0"/>
              <a:t>staff.</a:t>
            </a:r>
          </a:p>
          <a:p>
            <a:pPr>
              <a:buFont typeface="Wingdings" panose="05000000000000000000" pitchFamily="2" charset="2"/>
              <a:buChar char="Ø"/>
              <a:defRPr/>
            </a:pPr>
            <a:r>
              <a:rPr lang="en-GB" altLang="en-US" sz="2400" dirty="0" smtClean="0"/>
              <a:t>To outline what actions are taking place to create a positive and inclusive working and study environment for all.</a:t>
            </a:r>
          </a:p>
          <a:p>
            <a:pPr>
              <a:buFont typeface="Wingdings" panose="05000000000000000000" pitchFamily="2" charset="2"/>
              <a:buChar char="Ø"/>
              <a:defRPr/>
            </a:pPr>
            <a:r>
              <a:rPr lang="en-GB" altLang="en-US" sz="2400" dirty="0" smtClean="0"/>
              <a:t>Reinforce our zero tolerance commitment to </a:t>
            </a:r>
            <a:r>
              <a:rPr lang="en-GB" sz="2400" dirty="0" smtClean="0"/>
              <a:t>any </a:t>
            </a:r>
            <a:r>
              <a:rPr lang="en-GB" sz="2400" dirty="0"/>
              <a:t>form of harassment, victimisation or sexual misconduct at Cambridge. </a:t>
            </a:r>
            <a:endParaRPr lang="en-GB" altLang="en-US" sz="2400" dirty="0" smtClean="0"/>
          </a:p>
        </p:txBody>
      </p:sp>
      <p:sp>
        <p:nvSpPr>
          <p:cNvPr id="5124" name="Content Placeholder 3"/>
          <p:cNvSpPr>
            <a:spLocks noGrp="1"/>
          </p:cNvSpPr>
          <p:nvPr>
            <p:ph sz="half" idx="2"/>
          </p:nvPr>
        </p:nvSpPr>
        <p:spPr>
          <a:xfrm>
            <a:off x="14685963" y="-3267075"/>
            <a:ext cx="46037" cy="142875"/>
          </a:xfrm>
        </p:spPr>
        <p:txBody>
          <a:bodyPr/>
          <a:lstStyle/>
          <a:p>
            <a:endParaRPr lang="en-US" altLang="en-US" smtClean="0"/>
          </a:p>
        </p:txBody>
      </p:sp>
      <p:sp>
        <p:nvSpPr>
          <p:cNvPr id="5125" name="Slide Number Placeholder 4"/>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82D14E90-E0F5-45BD-91F1-127D47D91843}" type="slidenum">
              <a:rPr lang="en-GB" altLang="en-US" sz="1000">
                <a:solidFill>
                  <a:srgbClr val="FFFFFF"/>
                </a:solidFill>
              </a:rPr>
              <a:pPr>
                <a:spcAft>
                  <a:spcPct val="0"/>
                </a:spcAft>
                <a:buFontTx/>
                <a:buNone/>
              </a:pPr>
              <a:t>26</a:t>
            </a:fld>
            <a:endParaRPr lang="en-GB" altLang="en-US" sz="1000">
              <a:solidFill>
                <a:srgbClr val="FFFFFF"/>
              </a:solidFill>
            </a:endParaRPr>
          </a:p>
        </p:txBody>
      </p:sp>
    </p:spTree>
    <p:extLst>
      <p:ext uri="{BB962C8B-B14F-4D97-AF65-F5344CB8AC3E}">
        <p14:creationId xmlns:p14="http://schemas.microsoft.com/office/powerpoint/2010/main" val="1150325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4175" y="188913"/>
            <a:ext cx="8375650" cy="423862"/>
          </a:xfrm>
        </p:spPr>
        <p:txBody>
          <a:bodyPr/>
          <a:lstStyle/>
          <a:p>
            <a:r>
              <a:rPr lang="en-GB" altLang="en-US" smtClean="0">
                <a:solidFill>
                  <a:srgbClr val="FFC000"/>
                </a:solidFill>
              </a:rPr>
              <a:t>Dignity at Work …and </a:t>
            </a:r>
            <a:br>
              <a:rPr lang="en-GB" altLang="en-US" smtClean="0">
                <a:solidFill>
                  <a:srgbClr val="FFC000"/>
                </a:solidFill>
              </a:rPr>
            </a:br>
            <a:r>
              <a:rPr lang="en-GB" altLang="en-US" smtClean="0">
                <a:solidFill>
                  <a:srgbClr val="FFC000"/>
                </a:solidFill>
              </a:rPr>
              <a:t>	</a:t>
            </a:r>
            <a:r>
              <a:rPr lang="en-GB" altLang="en-US" smtClean="0"/>
              <a:t>Wellbeing Advocates 						</a:t>
            </a:r>
          </a:p>
        </p:txBody>
      </p:sp>
      <p:sp>
        <p:nvSpPr>
          <p:cNvPr id="6147" name="Content Placeholder 2"/>
          <p:cNvSpPr>
            <a:spLocks noGrp="1"/>
          </p:cNvSpPr>
          <p:nvPr>
            <p:ph idx="1"/>
          </p:nvPr>
        </p:nvSpPr>
        <p:spPr/>
        <p:txBody>
          <a:bodyPr/>
          <a:lstStyle/>
          <a:p>
            <a:pPr lvl="2">
              <a:buFontTx/>
              <a:buNone/>
            </a:pPr>
            <a:r>
              <a:rPr lang="en-GB" altLang="en-US" smtClean="0"/>
              <a:t>.</a:t>
            </a:r>
          </a:p>
        </p:txBody>
      </p:sp>
      <p:sp>
        <p:nvSpPr>
          <p:cNvPr id="6148" name="Slide Number Placeholder 3"/>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0BC0A9BA-A533-4E4A-BE33-348604ED7183}" type="slidenum">
              <a:rPr lang="en-GB" altLang="en-US" sz="1000">
                <a:solidFill>
                  <a:srgbClr val="FFFFFF"/>
                </a:solidFill>
              </a:rPr>
              <a:pPr>
                <a:spcAft>
                  <a:spcPct val="0"/>
                </a:spcAft>
                <a:buFontTx/>
                <a:buNone/>
              </a:pPr>
              <a:t>27</a:t>
            </a:fld>
            <a:endParaRPr lang="en-GB" altLang="en-US" sz="1000">
              <a:solidFill>
                <a:srgbClr val="FFFFFF"/>
              </a:solidFill>
            </a:endParaRPr>
          </a:p>
        </p:txBody>
      </p:sp>
      <p:graphicFrame>
        <p:nvGraphicFramePr>
          <p:cNvPr id="2" name="Diagram 1"/>
          <p:cNvGraphicFramePr/>
          <p:nvPr/>
        </p:nvGraphicFramePr>
        <p:xfrm>
          <a:off x="-3448" y="1353289"/>
          <a:ext cx="9144000" cy="5097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5018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Statement of Policy</a:t>
            </a:r>
          </a:p>
        </p:txBody>
      </p:sp>
      <p:sp>
        <p:nvSpPr>
          <p:cNvPr id="3" name="Content Placeholder 2"/>
          <p:cNvSpPr>
            <a:spLocks noGrp="1"/>
          </p:cNvSpPr>
          <p:nvPr>
            <p:ph sz="half" idx="1"/>
          </p:nvPr>
        </p:nvSpPr>
        <p:spPr>
          <a:xfrm>
            <a:off x="395288" y="1628775"/>
            <a:ext cx="8208962" cy="4067175"/>
          </a:xfrm>
        </p:spPr>
        <p:txBody>
          <a:bodyPr/>
          <a:lstStyle/>
          <a:p>
            <a:pPr marL="0" indent="0" algn="ctr">
              <a:buFontTx/>
              <a:buNone/>
              <a:defRPr/>
            </a:pPr>
            <a:endParaRPr lang="en-GB" sz="2400" dirty="0" smtClean="0">
              <a:effectLst>
                <a:outerShdw blurRad="38100" dist="38100" dir="2700000" algn="tl">
                  <a:srgbClr val="000000">
                    <a:alpha val="43137"/>
                  </a:srgbClr>
                </a:outerShdw>
              </a:effectLst>
            </a:endParaRPr>
          </a:p>
          <a:p>
            <a:pPr marL="0" indent="0" algn="ctr">
              <a:buFontTx/>
              <a:buNone/>
              <a:defRPr/>
            </a:pPr>
            <a:r>
              <a:rPr lang="en-GB" sz="2400" dirty="0" smtClean="0">
                <a:effectLst>
                  <a:outerShdw blurRad="38100" dist="38100" dir="2700000" algn="tl">
                    <a:srgbClr val="000000">
                      <a:alpha val="43137"/>
                    </a:srgbClr>
                  </a:outerShdw>
                </a:effectLst>
              </a:rPr>
              <a:t>The </a:t>
            </a:r>
            <a:r>
              <a:rPr lang="en-GB" sz="2400" dirty="0">
                <a:effectLst>
                  <a:outerShdw blurRad="38100" dist="38100" dir="2700000" algn="tl">
                    <a:srgbClr val="000000">
                      <a:alpha val="43137"/>
                    </a:srgbClr>
                  </a:outerShdw>
                </a:effectLst>
              </a:rPr>
              <a:t>University is dedicated to creating and maintaining a safe, welcoming, inclusive and diverse community which nurtures a healthy environment and culture of mutual respect and consideration, allowing all members of the University Community to thrive without fear of harassment, bullying, sexual violence, abuse, coercive behaviour, sexual harassment or related misconduct.    </a:t>
            </a:r>
            <a:endParaRPr lang="en-GB" sz="2400" dirty="0" smtClean="0">
              <a:effectLst>
                <a:outerShdw blurRad="38100" dist="38100" dir="2700000" algn="tl">
                  <a:srgbClr val="000000">
                    <a:alpha val="43137"/>
                  </a:srgbClr>
                </a:outerShdw>
              </a:effectLst>
            </a:endParaRPr>
          </a:p>
          <a:p>
            <a:pPr marL="0" indent="0" algn="ctr">
              <a:buFontTx/>
              <a:buNone/>
              <a:defRPr/>
            </a:pPr>
            <a:endParaRPr lang="en-GB" sz="2400" dirty="0" smtClean="0">
              <a:effectLst>
                <a:outerShdw blurRad="38100" dist="38100" dir="2700000" algn="tl">
                  <a:srgbClr val="000000">
                    <a:alpha val="43137"/>
                  </a:srgbClr>
                </a:outerShdw>
              </a:effectLst>
            </a:endParaRPr>
          </a:p>
          <a:p>
            <a:pPr>
              <a:defRPr/>
            </a:pPr>
            <a:endParaRPr lang="en-GB" sz="2400" dirty="0">
              <a:effectLst>
                <a:outerShdw blurRad="38100" dist="38100" dir="2700000" algn="tl">
                  <a:srgbClr val="000000">
                    <a:alpha val="43137"/>
                  </a:srgbClr>
                </a:outerShdw>
              </a:effectLst>
            </a:endParaRPr>
          </a:p>
        </p:txBody>
      </p:sp>
      <p:sp>
        <p:nvSpPr>
          <p:cNvPr id="7172" name="Slide Number Placeholder 4"/>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39ED71B9-C577-4595-B7E0-D1DEBA6ADDA6}" type="slidenum">
              <a:rPr lang="en-GB" altLang="en-US" sz="1000">
                <a:solidFill>
                  <a:srgbClr val="FFFFFF"/>
                </a:solidFill>
              </a:rPr>
              <a:pPr>
                <a:spcAft>
                  <a:spcPct val="0"/>
                </a:spcAft>
                <a:buFontTx/>
                <a:buNone/>
              </a:pPr>
              <a:t>28</a:t>
            </a:fld>
            <a:endParaRPr lang="en-GB" altLang="en-US" sz="1000">
              <a:solidFill>
                <a:srgbClr val="FFFFFF"/>
              </a:solidFill>
            </a:endParaRPr>
          </a:p>
        </p:txBody>
      </p:sp>
    </p:spTree>
    <p:extLst>
      <p:ext uri="{BB962C8B-B14F-4D97-AF65-F5344CB8AC3E}">
        <p14:creationId xmlns:p14="http://schemas.microsoft.com/office/powerpoint/2010/main" val="2160973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288" y="1628775"/>
            <a:ext cx="8208962" cy="4067175"/>
          </a:xfrm>
        </p:spPr>
        <p:txBody>
          <a:bodyPr/>
          <a:lstStyle/>
          <a:p>
            <a:pPr marL="0" indent="0">
              <a:buFontTx/>
              <a:buNone/>
              <a:defRPr/>
            </a:pPr>
            <a:endParaRPr lang="en-GB" sz="2400" dirty="0" smtClean="0"/>
          </a:p>
          <a:p>
            <a:pPr marL="0" indent="0" algn="ctr">
              <a:buFontTx/>
              <a:buNone/>
              <a:defRPr/>
            </a:pPr>
            <a:r>
              <a:rPr lang="en-GB" sz="2400" dirty="0" smtClean="0"/>
              <a:t>There </a:t>
            </a:r>
            <a:r>
              <a:rPr lang="en-GB" sz="2400" dirty="0"/>
              <a:t>is no place for any form of harassment, victimisation or sexual misconduct at Cambridge. Such behaviour is contrary to the values and ideals of our shared community, subverts the University’s mission and core values and diminishes the dignity and integrity of all parties</a:t>
            </a:r>
            <a:r>
              <a:rPr lang="en-GB" sz="2400" dirty="0" smtClean="0"/>
              <a:t>.</a:t>
            </a:r>
            <a:r>
              <a:rPr lang="en-GB" sz="2400" dirty="0">
                <a:effectLst>
                  <a:outerShdw blurRad="38100" dist="38100" dir="2700000" algn="tl">
                    <a:srgbClr val="000000">
                      <a:alpha val="43137"/>
                    </a:srgbClr>
                  </a:outerShdw>
                </a:effectLst>
              </a:rPr>
              <a:t>   </a:t>
            </a:r>
            <a:endParaRPr lang="en-GB" sz="2400" dirty="0" smtClean="0">
              <a:effectLst>
                <a:outerShdw blurRad="38100" dist="38100" dir="2700000" algn="tl">
                  <a:srgbClr val="000000">
                    <a:alpha val="43137"/>
                  </a:srgbClr>
                </a:outerShdw>
              </a:effectLst>
            </a:endParaRPr>
          </a:p>
          <a:p>
            <a:pPr marL="0" indent="0" algn="ctr">
              <a:buFontTx/>
              <a:buNone/>
              <a:defRPr/>
            </a:pPr>
            <a:endParaRPr lang="en-GB" sz="2400" dirty="0" smtClean="0">
              <a:effectLst>
                <a:outerShdw blurRad="38100" dist="38100" dir="2700000" algn="tl">
                  <a:srgbClr val="000000">
                    <a:alpha val="43137"/>
                  </a:srgbClr>
                </a:outerShdw>
              </a:effectLst>
            </a:endParaRPr>
          </a:p>
          <a:p>
            <a:pPr>
              <a:defRPr/>
            </a:pPr>
            <a:endParaRPr lang="en-GB" sz="2400" dirty="0">
              <a:effectLst>
                <a:outerShdw blurRad="38100" dist="38100" dir="2700000" algn="tl">
                  <a:srgbClr val="000000">
                    <a:alpha val="43137"/>
                  </a:srgbClr>
                </a:outerShdw>
              </a:effectLst>
            </a:endParaRPr>
          </a:p>
        </p:txBody>
      </p:sp>
      <p:sp>
        <p:nvSpPr>
          <p:cNvPr id="8195" name="Slide Number Placeholder 4"/>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7AF765AF-6724-4002-9049-D5DEFE65B0D6}" type="slidenum">
              <a:rPr lang="en-GB" altLang="en-US" sz="1000">
                <a:solidFill>
                  <a:srgbClr val="FFFFFF"/>
                </a:solidFill>
              </a:rPr>
              <a:pPr>
                <a:spcAft>
                  <a:spcPct val="0"/>
                </a:spcAft>
                <a:buFontTx/>
                <a:buNone/>
              </a:pPr>
              <a:t>29</a:t>
            </a:fld>
            <a:endParaRPr lang="en-GB" altLang="en-US" sz="1000">
              <a:solidFill>
                <a:srgbClr val="FFFFFF"/>
              </a:solidFill>
            </a:endParaRPr>
          </a:p>
        </p:txBody>
      </p:sp>
      <p:sp>
        <p:nvSpPr>
          <p:cNvPr id="8196" name="Title 1"/>
          <p:cNvSpPr>
            <a:spLocks noGrp="1"/>
          </p:cNvSpPr>
          <p:nvPr>
            <p:ph type="title"/>
          </p:nvPr>
        </p:nvSpPr>
        <p:spPr/>
        <p:txBody>
          <a:bodyPr/>
          <a:lstStyle/>
          <a:p>
            <a:r>
              <a:rPr lang="en-GB" altLang="en-US" smtClean="0"/>
              <a:t>Why important?</a:t>
            </a:r>
          </a:p>
        </p:txBody>
      </p:sp>
    </p:spTree>
    <p:extLst>
      <p:ext uri="{BB962C8B-B14F-4D97-AF65-F5344CB8AC3E}">
        <p14:creationId xmlns:p14="http://schemas.microsoft.com/office/powerpoint/2010/main" val="733955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en-US" smtClean="0"/>
              <a:t>WELCOME				</a:t>
            </a:r>
          </a:p>
        </p:txBody>
      </p:sp>
      <p:sp>
        <p:nvSpPr>
          <p:cNvPr id="5123" name="Rectangle 5"/>
          <p:cNvSpPr>
            <a:spLocks noGrp="1" noChangeArrowheads="1"/>
          </p:cNvSpPr>
          <p:nvPr>
            <p:ph type="body" idx="1"/>
          </p:nvPr>
        </p:nvSpPr>
        <p:spPr/>
        <p:txBody>
          <a:bodyPr/>
          <a:lstStyle/>
          <a:p>
            <a:pPr eaLnBrk="1" hangingPunct="1"/>
            <a:endParaRPr lang="en-US" altLang="en-US" sz="2400" smtClean="0"/>
          </a:p>
          <a:p>
            <a:pPr eaLnBrk="1" hangingPunct="1"/>
            <a:r>
              <a:rPr lang="en-US" altLang="en-US" sz="2400" smtClean="0"/>
              <a:t>Nick Bampos</a:t>
            </a:r>
          </a:p>
          <a:p>
            <a:pPr eaLnBrk="1" hangingPunct="1"/>
            <a:r>
              <a:rPr lang="en-US" altLang="en-US" sz="2400" smtClean="0"/>
              <a:t>Sarah Botcherby</a:t>
            </a:r>
          </a:p>
          <a:p>
            <a:pPr eaLnBrk="1" hangingPunct="1"/>
            <a:r>
              <a:rPr lang="en-US" altLang="en-US" sz="2400" smtClean="0"/>
              <a:t>Wellbeing Advocates</a:t>
            </a:r>
          </a:p>
          <a:p>
            <a:pPr eaLnBrk="1" hangingPunct="1"/>
            <a:r>
              <a:rPr lang="en-US" altLang="en-US" sz="2400" smtClean="0"/>
              <a:t>Staff Support Representatives</a:t>
            </a:r>
          </a:p>
          <a:p>
            <a:pPr eaLnBrk="1" hangingPunct="1"/>
            <a:r>
              <a:rPr lang="en-US" altLang="en-US" sz="2400" smtClean="0"/>
              <a:t>Others?</a:t>
            </a:r>
          </a:p>
        </p:txBody>
      </p:sp>
      <p:pic>
        <p:nvPicPr>
          <p:cNvPr id="5124" name="Picture 4" descr="C:\Users\ll428.INTERNAL\AppData\Local\Microsoft\Windows\Temporary Internet Files\Content.Outlook\Y5P3LZCC\WellCAM logo_95 FINAL.jpg"/>
          <p:cNvPicPr>
            <a:picLocks noChangeAspect="1" noChangeArrowheads="1"/>
          </p:cNvPicPr>
          <p:nvPr/>
        </p:nvPicPr>
        <p:blipFill>
          <a:blip r:embed="rId3">
            <a:extLst>
              <a:ext uri="{28A0092B-C50C-407E-A947-70E740481C1C}">
                <a14:useLocalDpi xmlns:a14="http://schemas.microsoft.com/office/drawing/2010/main" val="0"/>
              </a:ext>
            </a:extLst>
          </a:blip>
          <a:srcRect l="15437" t="21872" r="19316" b="28738"/>
          <a:stretch>
            <a:fillRect/>
          </a:stretch>
        </p:blipFill>
        <p:spPr bwMode="auto">
          <a:xfrm>
            <a:off x="7235825" y="115888"/>
            <a:ext cx="17145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06400" y="449263"/>
            <a:ext cx="8375650" cy="423862"/>
          </a:xfrm>
        </p:spPr>
        <p:txBody>
          <a:bodyPr/>
          <a:lstStyle/>
          <a:p>
            <a:r>
              <a:rPr lang="en-GB" altLang="en-US" smtClean="0"/>
              <a:t>Aims of the policy</a:t>
            </a:r>
          </a:p>
        </p:txBody>
      </p:sp>
      <p:sp>
        <p:nvSpPr>
          <p:cNvPr id="3" name="Content Placeholder 2"/>
          <p:cNvSpPr>
            <a:spLocks noGrp="1"/>
          </p:cNvSpPr>
          <p:nvPr>
            <p:ph sz="half" idx="1"/>
          </p:nvPr>
        </p:nvSpPr>
        <p:spPr>
          <a:xfrm>
            <a:off x="395288" y="1628775"/>
            <a:ext cx="8208962" cy="4067175"/>
          </a:xfrm>
        </p:spPr>
        <p:txBody>
          <a:bodyPr/>
          <a:lstStyle/>
          <a:p>
            <a:pPr>
              <a:spcAft>
                <a:spcPts val="0"/>
              </a:spcAft>
              <a:defRPr/>
            </a:pPr>
            <a:r>
              <a:rPr lang="en-GB" sz="1800" dirty="0" smtClean="0"/>
              <a:t>Support </a:t>
            </a:r>
            <a:r>
              <a:rPr lang="en-GB" sz="1800" dirty="0"/>
              <a:t>and sustain a positive (thriving) working environment for all staff, free from any form of inappropriate or unacceptable </a:t>
            </a:r>
            <a:r>
              <a:rPr lang="en-GB" sz="1800" dirty="0" smtClean="0"/>
              <a:t>behaviour;</a:t>
            </a:r>
          </a:p>
          <a:p>
            <a:pPr>
              <a:spcAft>
                <a:spcPts val="0"/>
              </a:spcAft>
              <a:defRPr/>
            </a:pPr>
            <a:r>
              <a:rPr lang="en-GB" sz="1800" dirty="0" smtClean="0"/>
              <a:t>Make </a:t>
            </a:r>
            <a:r>
              <a:rPr lang="en-GB" sz="1800" dirty="0"/>
              <a:t>it clear that harassment is unacceptable and that all members of the University community have a role to play in creating a thriving environment for everyone, free from harassment;</a:t>
            </a:r>
          </a:p>
          <a:p>
            <a:pPr>
              <a:spcAft>
                <a:spcPts val="0"/>
              </a:spcAft>
              <a:defRPr/>
            </a:pPr>
            <a:r>
              <a:rPr lang="en-GB" sz="1800" dirty="0"/>
              <a:t>Provide a framework for respect and good conduct to prevent and eliminate all forms of bullying and harassment, including sexual harassment and misconduct;</a:t>
            </a:r>
          </a:p>
          <a:p>
            <a:pPr>
              <a:spcAft>
                <a:spcPts val="0"/>
              </a:spcAft>
              <a:defRPr/>
            </a:pPr>
            <a:r>
              <a:rPr lang="en-GB" sz="1800" dirty="0"/>
              <a:t>To highlight the options available to staff (and students) who feel they are or have been subject to bullying, harassment, sexual misconduct, or any other inappropriate or unacceptable behaviour;</a:t>
            </a:r>
          </a:p>
          <a:p>
            <a:pPr>
              <a:spcAft>
                <a:spcPts val="0"/>
              </a:spcAft>
              <a:defRPr/>
            </a:pPr>
            <a:r>
              <a:rPr lang="en-GB" sz="1800" dirty="0"/>
              <a:t>Provide a mechanism by which complaints can, wherever possible, be addressed in a timely way;</a:t>
            </a:r>
          </a:p>
          <a:p>
            <a:pPr>
              <a:spcAft>
                <a:spcPts val="0"/>
              </a:spcAft>
              <a:defRPr/>
            </a:pPr>
            <a:r>
              <a:rPr lang="en-GB" sz="1800" dirty="0"/>
              <a:t>Set out the responsibilities for managing and supporting staff when concerns are raised under the Dignity at Work Policy.</a:t>
            </a:r>
          </a:p>
          <a:p>
            <a:pPr marL="285750" indent="-285750" eaLnBrk="1" fontAlgn="auto" hangingPunct="1">
              <a:spcBef>
                <a:spcPts val="0"/>
              </a:spcBef>
              <a:spcAft>
                <a:spcPts val="0"/>
              </a:spcAft>
              <a:buFont typeface="Arial" panose="020B0604020202020204" pitchFamily="34" charset="0"/>
              <a:buChar char="•"/>
              <a:defRPr/>
            </a:pPr>
            <a:endParaRPr lang="en-GB" sz="1800" kern="1200" dirty="0">
              <a:solidFill>
                <a:srgbClr val="0070C0"/>
              </a:solidFill>
            </a:endParaRPr>
          </a:p>
          <a:p>
            <a:pPr marL="285750" indent="-285750" eaLnBrk="1" fontAlgn="auto" hangingPunct="1">
              <a:spcBef>
                <a:spcPts val="0"/>
              </a:spcBef>
              <a:spcAft>
                <a:spcPts val="0"/>
              </a:spcAft>
              <a:buFont typeface="Arial" panose="020B0604020202020204" pitchFamily="34" charset="0"/>
              <a:buChar char="•"/>
              <a:defRPr/>
            </a:pPr>
            <a:endParaRPr lang="en-GB" sz="1800" kern="1200" dirty="0">
              <a:solidFill>
                <a:srgbClr val="0070C0"/>
              </a:solidFill>
            </a:endParaRPr>
          </a:p>
          <a:p>
            <a:pPr>
              <a:defRPr/>
            </a:pPr>
            <a:endParaRPr lang="en-GB" sz="1800" dirty="0"/>
          </a:p>
        </p:txBody>
      </p:sp>
      <p:sp>
        <p:nvSpPr>
          <p:cNvPr id="9220" name="Slide Number Placeholder 4"/>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1BAA53A1-035D-4339-8E95-917F1F69A052}" type="slidenum">
              <a:rPr lang="en-GB" altLang="en-US" sz="1000">
                <a:solidFill>
                  <a:srgbClr val="FFFFFF"/>
                </a:solidFill>
              </a:rPr>
              <a:pPr>
                <a:spcAft>
                  <a:spcPct val="0"/>
                </a:spcAft>
                <a:buFontTx/>
                <a:buNone/>
              </a:pPr>
              <a:t>30</a:t>
            </a:fld>
            <a:endParaRPr lang="en-GB" altLang="en-US" sz="1000">
              <a:solidFill>
                <a:srgbClr val="FFFFFF"/>
              </a:solidFill>
            </a:endParaRPr>
          </a:p>
        </p:txBody>
      </p:sp>
    </p:spTree>
    <p:extLst>
      <p:ext uri="{BB962C8B-B14F-4D97-AF65-F5344CB8AC3E}">
        <p14:creationId xmlns:p14="http://schemas.microsoft.com/office/powerpoint/2010/main" val="104843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1188" y="476250"/>
            <a:ext cx="8375650" cy="423863"/>
          </a:xfrm>
        </p:spPr>
        <p:txBody>
          <a:bodyPr/>
          <a:lstStyle/>
          <a:p>
            <a:r>
              <a:rPr lang="en-GB" altLang="en-US" smtClean="0"/>
              <a:t>Who does this apply to?</a:t>
            </a:r>
          </a:p>
        </p:txBody>
      </p:sp>
      <p:sp>
        <p:nvSpPr>
          <p:cNvPr id="3" name="Content Placeholder 2"/>
          <p:cNvSpPr>
            <a:spLocks noGrp="1"/>
          </p:cNvSpPr>
          <p:nvPr>
            <p:ph sz="half" idx="1"/>
          </p:nvPr>
        </p:nvSpPr>
        <p:spPr>
          <a:xfrm>
            <a:off x="107950" y="1844675"/>
            <a:ext cx="8431213" cy="4464050"/>
          </a:xfrm>
        </p:spPr>
        <p:txBody>
          <a:bodyPr/>
          <a:lstStyle/>
          <a:p>
            <a:pPr marL="0" indent="0" algn="ctr" eaLnBrk="1" fontAlgn="auto" hangingPunct="1">
              <a:spcBef>
                <a:spcPts val="0"/>
              </a:spcBef>
              <a:spcAft>
                <a:spcPts val="0"/>
              </a:spcAft>
              <a:buFontTx/>
              <a:buNone/>
              <a:defRPr/>
            </a:pPr>
            <a:r>
              <a:rPr lang="en-GB" sz="2400" dirty="0" smtClean="0"/>
              <a:t>The </a:t>
            </a:r>
            <a:r>
              <a:rPr lang="en-GB" sz="2400" dirty="0"/>
              <a:t>University expects </a:t>
            </a:r>
            <a:r>
              <a:rPr lang="en-GB" sz="2400" b="1" dirty="0"/>
              <a:t>all</a:t>
            </a:r>
            <a:r>
              <a:rPr lang="en-GB" sz="2400" dirty="0"/>
              <a:t> members of the University community to treat each other with respect, courtesy and consideration at all times. </a:t>
            </a:r>
            <a:endParaRPr lang="en-GB" sz="2400" dirty="0" smtClean="0"/>
          </a:p>
          <a:p>
            <a:pPr marL="0" indent="0" algn="ctr" eaLnBrk="1" fontAlgn="auto" hangingPunct="1">
              <a:spcBef>
                <a:spcPts val="0"/>
              </a:spcBef>
              <a:spcAft>
                <a:spcPts val="0"/>
              </a:spcAft>
              <a:buFontTx/>
              <a:buNone/>
              <a:defRPr/>
            </a:pPr>
            <a:endParaRPr lang="en-GB" sz="2400" dirty="0" smtClean="0"/>
          </a:p>
          <a:p>
            <a:pPr marL="0" indent="0" algn="ctr" eaLnBrk="1" fontAlgn="auto" hangingPunct="1">
              <a:spcBef>
                <a:spcPts val="0"/>
              </a:spcBef>
              <a:spcAft>
                <a:spcPts val="0"/>
              </a:spcAft>
              <a:buFontTx/>
              <a:buNone/>
              <a:defRPr/>
            </a:pPr>
            <a:r>
              <a:rPr lang="en-GB" sz="2400" b="1" dirty="0" smtClean="0"/>
              <a:t>All</a:t>
            </a:r>
            <a:r>
              <a:rPr lang="en-GB" sz="2400" dirty="0" smtClean="0"/>
              <a:t> </a:t>
            </a:r>
            <a:r>
              <a:rPr lang="en-GB" sz="2400" dirty="0"/>
              <a:t>members of the University community are expected to behave professionally and have the right to expect professional behaviour from others. </a:t>
            </a:r>
            <a:endParaRPr lang="en-GB" sz="2400" dirty="0" smtClean="0"/>
          </a:p>
          <a:p>
            <a:pPr marL="0" indent="0" algn="ctr" eaLnBrk="1" fontAlgn="auto" hangingPunct="1">
              <a:spcBef>
                <a:spcPts val="0"/>
              </a:spcBef>
              <a:spcAft>
                <a:spcPts val="0"/>
              </a:spcAft>
              <a:buFontTx/>
              <a:buNone/>
              <a:defRPr/>
            </a:pPr>
            <a:endParaRPr lang="en-GB" sz="2400" dirty="0" smtClean="0"/>
          </a:p>
          <a:p>
            <a:pPr marL="0" indent="0" algn="ctr" eaLnBrk="1" fontAlgn="auto" hangingPunct="1">
              <a:spcBef>
                <a:spcPts val="0"/>
              </a:spcBef>
              <a:spcAft>
                <a:spcPts val="0"/>
              </a:spcAft>
              <a:buFontTx/>
              <a:buNone/>
              <a:defRPr/>
            </a:pPr>
            <a:r>
              <a:rPr lang="en-GB" sz="2400" b="1" dirty="0" smtClean="0"/>
              <a:t>All</a:t>
            </a:r>
            <a:r>
              <a:rPr lang="en-GB" sz="2400" dirty="0" smtClean="0"/>
              <a:t> </a:t>
            </a:r>
            <a:r>
              <a:rPr lang="en-GB" sz="2400" dirty="0"/>
              <a:t>members of the University community have a </a:t>
            </a:r>
            <a:r>
              <a:rPr lang="en-GB" sz="2400" b="1" dirty="0"/>
              <a:t>personal responsibility</a:t>
            </a:r>
            <a:r>
              <a:rPr lang="en-GB" sz="2400" dirty="0"/>
              <a:t> for complying with this Policy and Procedure and demonstrate active commitment to </a:t>
            </a:r>
            <a:r>
              <a:rPr lang="en-GB" sz="2400" dirty="0" smtClean="0"/>
              <a:t>it</a:t>
            </a:r>
            <a:r>
              <a:rPr lang="en-GB" sz="1800" dirty="0" smtClean="0"/>
              <a:t>.</a:t>
            </a:r>
            <a:endParaRPr lang="en-GB" sz="1800" kern="1200" dirty="0">
              <a:solidFill>
                <a:srgbClr val="0070C0"/>
              </a:solidFill>
            </a:endParaRPr>
          </a:p>
          <a:p>
            <a:pPr marL="285750" indent="-285750" eaLnBrk="1" fontAlgn="auto" hangingPunct="1">
              <a:spcBef>
                <a:spcPts val="0"/>
              </a:spcBef>
              <a:spcAft>
                <a:spcPts val="0"/>
              </a:spcAft>
              <a:buFont typeface="Arial" panose="020B0604020202020204" pitchFamily="34" charset="0"/>
              <a:buChar char="•"/>
              <a:defRPr/>
            </a:pPr>
            <a:endParaRPr lang="en-GB" sz="1800" kern="1200" dirty="0" smtClean="0">
              <a:solidFill>
                <a:srgbClr val="0070C0"/>
              </a:solidFill>
            </a:endParaRPr>
          </a:p>
          <a:p>
            <a:pPr marL="0" indent="0" eaLnBrk="1" fontAlgn="auto" hangingPunct="1">
              <a:spcBef>
                <a:spcPts val="0"/>
              </a:spcBef>
              <a:spcAft>
                <a:spcPts val="0"/>
              </a:spcAft>
              <a:buFontTx/>
              <a:buNone/>
              <a:defRPr/>
            </a:pPr>
            <a:endParaRPr lang="en-GB" sz="1800" kern="1200" dirty="0">
              <a:solidFill>
                <a:srgbClr val="0070C0"/>
              </a:solidFill>
            </a:endParaRPr>
          </a:p>
          <a:p>
            <a:pPr>
              <a:defRPr/>
            </a:pPr>
            <a:endParaRPr lang="en-GB" dirty="0"/>
          </a:p>
        </p:txBody>
      </p:sp>
      <p:sp>
        <p:nvSpPr>
          <p:cNvPr id="10244" name="Content Placeholder 3"/>
          <p:cNvSpPr>
            <a:spLocks noGrp="1"/>
          </p:cNvSpPr>
          <p:nvPr>
            <p:ph sz="half" idx="2"/>
          </p:nvPr>
        </p:nvSpPr>
        <p:spPr>
          <a:xfrm>
            <a:off x="14685963" y="-3267075"/>
            <a:ext cx="46037" cy="142875"/>
          </a:xfrm>
        </p:spPr>
        <p:txBody>
          <a:bodyPr/>
          <a:lstStyle/>
          <a:p>
            <a:endParaRPr lang="en-US" altLang="en-US" smtClean="0"/>
          </a:p>
        </p:txBody>
      </p:sp>
      <p:sp>
        <p:nvSpPr>
          <p:cNvPr id="10245" name="Slide Number Placeholder 4"/>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9BD974A1-8B12-4927-BE27-20581B4D3D1C}" type="slidenum">
              <a:rPr lang="en-GB" altLang="en-US" sz="1000">
                <a:solidFill>
                  <a:srgbClr val="FFFFFF"/>
                </a:solidFill>
              </a:rPr>
              <a:pPr>
                <a:spcAft>
                  <a:spcPct val="0"/>
                </a:spcAft>
                <a:buFontTx/>
                <a:buNone/>
              </a:pPr>
              <a:t>31</a:t>
            </a:fld>
            <a:endParaRPr lang="en-GB" altLang="en-US" sz="1000">
              <a:solidFill>
                <a:srgbClr val="FFFFFF"/>
              </a:solidFill>
            </a:endParaRPr>
          </a:p>
        </p:txBody>
      </p:sp>
    </p:spTree>
    <p:extLst>
      <p:ext uri="{BB962C8B-B14F-4D97-AF65-F5344CB8AC3E}">
        <p14:creationId xmlns:p14="http://schemas.microsoft.com/office/powerpoint/2010/main" val="8259114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z="2800" smtClean="0"/>
              <a:t>Definitions</a:t>
            </a:r>
          </a:p>
        </p:txBody>
      </p:sp>
      <p:sp>
        <p:nvSpPr>
          <p:cNvPr id="3" name="Content Placeholder 2"/>
          <p:cNvSpPr>
            <a:spLocks noGrp="1"/>
          </p:cNvSpPr>
          <p:nvPr>
            <p:ph idx="1"/>
          </p:nvPr>
        </p:nvSpPr>
        <p:spPr>
          <a:xfrm>
            <a:off x="384175" y="1484313"/>
            <a:ext cx="8374063" cy="4537075"/>
          </a:xfrm>
        </p:spPr>
        <p:txBody>
          <a:bodyPr/>
          <a:lstStyle/>
          <a:p>
            <a:pPr marL="0" indent="0" eaLnBrk="1" hangingPunct="1">
              <a:spcAft>
                <a:spcPts val="600"/>
              </a:spcAft>
              <a:buFontTx/>
              <a:buNone/>
              <a:defRPr/>
            </a:pPr>
            <a:r>
              <a:rPr lang="en-US" b="1" u="sng" dirty="0" smtClean="0"/>
              <a:t>Harassment:</a:t>
            </a:r>
          </a:p>
          <a:p>
            <a:pPr eaLnBrk="1" hangingPunct="1">
              <a:spcAft>
                <a:spcPts val="600"/>
              </a:spcAft>
              <a:defRPr/>
            </a:pPr>
            <a:r>
              <a:rPr lang="en-US" dirty="0" smtClean="0"/>
              <a:t>Unwanted conduct that has the</a:t>
            </a:r>
            <a:r>
              <a:rPr lang="en-US" b="1" dirty="0" smtClean="0"/>
              <a:t> purpose </a:t>
            </a:r>
            <a:r>
              <a:rPr lang="en-US" dirty="0" smtClean="0"/>
              <a:t>or effect of violating a person’s dignity or creating an intimidating, hostile, degrading, humiliating or offensive environment for that person (Equality Act 2010 paraphrase)</a:t>
            </a:r>
          </a:p>
          <a:p>
            <a:pPr eaLnBrk="1" hangingPunct="1">
              <a:spcAft>
                <a:spcPts val="600"/>
              </a:spcAft>
              <a:defRPr/>
            </a:pPr>
            <a:r>
              <a:rPr lang="en-US" dirty="0" smtClean="0"/>
              <a:t>Clearly defined by law, relates to a protected characteristic and can consist of a single incident</a:t>
            </a:r>
          </a:p>
          <a:p>
            <a:pPr eaLnBrk="1" hangingPunct="1">
              <a:spcAft>
                <a:spcPts val="600"/>
              </a:spcAft>
              <a:defRPr/>
            </a:pPr>
            <a:endParaRPr lang="en-US" dirty="0" smtClean="0"/>
          </a:p>
          <a:p>
            <a:pPr marL="0" indent="0" eaLnBrk="1" hangingPunct="1">
              <a:spcAft>
                <a:spcPts val="600"/>
              </a:spcAft>
              <a:buFontTx/>
              <a:buNone/>
              <a:defRPr/>
            </a:pPr>
            <a:r>
              <a:rPr lang="en-US" b="1" u="sng" dirty="0" smtClean="0"/>
              <a:t>Bullying:</a:t>
            </a:r>
          </a:p>
          <a:p>
            <a:pPr eaLnBrk="1" hangingPunct="1">
              <a:spcAft>
                <a:spcPts val="600"/>
              </a:spcAft>
              <a:defRPr/>
            </a:pPr>
            <a:r>
              <a:rPr lang="en-US" dirty="0" smtClean="0"/>
              <a:t>Offensive, intimidating, malicious or insulting behavior, an abuse or misuse of power through means intended to undermine, humiliate, denigrate or injure the recipient’ (ACAS Guidance) </a:t>
            </a:r>
          </a:p>
          <a:p>
            <a:pPr eaLnBrk="1" hangingPunct="1">
              <a:spcAft>
                <a:spcPts val="600"/>
              </a:spcAft>
              <a:defRPr/>
            </a:pPr>
            <a:r>
              <a:rPr lang="en-US" dirty="0" smtClean="0"/>
              <a:t>Not specifically defined in law, not necessarily relating to a protected characteristic and generally targeted, repeated and persistent</a:t>
            </a:r>
          </a:p>
          <a:p>
            <a:pPr>
              <a:defRPr/>
            </a:pPr>
            <a:endParaRPr lang="en-GB" dirty="0"/>
          </a:p>
        </p:txBody>
      </p:sp>
      <p:sp>
        <p:nvSpPr>
          <p:cNvPr id="11268" name="Slide Number Placeholder 3"/>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08D1D7F3-C88C-4380-B7BE-F0210B82442A}" type="slidenum">
              <a:rPr lang="en-GB" altLang="en-US" sz="1000">
                <a:solidFill>
                  <a:srgbClr val="FFFFFF"/>
                </a:solidFill>
              </a:rPr>
              <a:pPr>
                <a:spcAft>
                  <a:spcPct val="0"/>
                </a:spcAft>
                <a:buFontTx/>
                <a:buNone/>
              </a:pPr>
              <a:t>32</a:t>
            </a:fld>
            <a:endParaRPr lang="en-GB" altLang="en-US" sz="1000">
              <a:solidFill>
                <a:srgbClr val="FFFFFF"/>
              </a:solidFill>
            </a:endParaRPr>
          </a:p>
        </p:txBody>
      </p:sp>
    </p:spTree>
    <p:extLst>
      <p:ext uri="{BB962C8B-B14F-4D97-AF65-F5344CB8AC3E}">
        <p14:creationId xmlns:p14="http://schemas.microsoft.com/office/powerpoint/2010/main" val="424790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GB" altLang="en-US" sz="2800" smtClean="0"/>
              <a:t>Examples of Bullying and Harassment</a:t>
            </a:r>
          </a:p>
        </p:txBody>
      </p:sp>
      <p:sp>
        <p:nvSpPr>
          <p:cNvPr id="12291" name="Content Placeholder 2"/>
          <p:cNvSpPr>
            <a:spLocks noGrp="1"/>
          </p:cNvSpPr>
          <p:nvPr>
            <p:ph sz="half" idx="1"/>
          </p:nvPr>
        </p:nvSpPr>
        <p:spPr>
          <a:xfrm>
            <a:off x="179388" y="1412875"/>
            <a:ext cx="4248150" cy="4362450"/>
          </a:xfrm>
        </p:spPr>
        <p:txBody>
          <a:bodyPr/>
          <a:lstStyle/>
          <a:p>
            <a:pPr>
              <a:spcAft>
                <a:spcPts val="600"/>
              </a:spcAft>
            </a:pPr>
            <a:r>
              <a:rPr lang="en-GB" altLang="en-US" sz="2400" smtClean="0"/>
              <a:t>physical violence/ intimidation </a:t>
            </a:r>
          </a:p>
          <a:p>
            <a:pPr>
              <a:spcAft>
                <a:spcPts val="600"/>
              </a:spcAft>
            </a:pPr>
            <a:r>
              <a:rPr lang="en-GB" altLang="en-US" sz="2400" smtClean="0"/>
              <a:t>public humiliation </a:t>
            </a:r>
          </a:p>
          <a:p>
            <a:pPr>
              <a:spcAft>
                <a:spcPts val="600"/>
              </a:spcAft>
            </a:pPr>
            <a:r>
              <a:rPr lang="en-GB" altLang="en-US" sz="2400" smtClean="0"/>
              <a:t>personal insults </a:t>
            </a:r>
          </a:p>
          <a:p>
            <a:pPr>
              <a:spcAft>
                <a:spcPts val="600"/>
              </a:spcAft>
            </a:pPr>
            <a:r>
              <a:rPr lang="en-GB" altLang="en-US" sz="2400" smtClean="0"/>
              <a:t>persecution </a:t>
            </a:r>
          </a:p>
          <a:p>
            <a:pPr>
              <a:spcAft>
                <a:spcPts val="600"/>
              </a:spcAft>
            </a:pPr>
            <a:r>
              <a:rPr lang="en-GB" altLang="en-US" sz="2400" smtClean="0"/>
              <a:t>racist or homophobic insults </a:t>
            </a:r>
          </a:p>
          <a:p>
            <a:pPr>
              <a:spcAft>
                <a:spcPts val="600"/>
              </a:spcAft>
            </a:pPr>
            <a:r>
              <a:rPr lang="en-GB" altLang="en-US" sz="2400" smtClean="0"/>
              <a:t>stalking </a:t>
            </a:r>
          </a:p>
          <a:p>
            <a:pPr>
              <a:spcAft>
                <a:spcPts val="600"/>
              </a:spcAft>
            </a:pPr>
            <a:r>
              <a:rPr lang="en-GB" altLang="en-US" sz="2400" smtClean="0"/>
              <a:t>shouting </a:t>
            </a:r>
          </a:p>
          <a:p>
            <a:pPr>
              <a:spcAft>
                <a:spcPts val="600"/>
              </a:spcAft>
            </a:pPr>
            <a:r>
              <a:rPr lang="en-GB" altLang="en-US" sz="2400" smtClean="0"/>
              <a:t>sexual suggestions </a:t>
            </a:r>
          </a:p>
          <a:p>
            <a:pPr>
              <a:spcAft>
                <a:spcPts val="600"/>
              </a:spcAft>
            </a:pPr>
            <a:r>
              <a:rPr lang="en-GB" altLang="en-US" sz="2400" smtClean="0"/>
              <a:t>banter</a:t>
            </a:r>
          </a:p>
          <a:p>
            <a:pPr>
              <a:spcAft>
                <a:spcPts val="600"/>
              </a:spcAft>
            </a:pPr>
            <a:r>
              <a:rPr lang="en-GB" altLang="en-US" sz="2400" smtClean="0"/>
              <a:t>setting unrealistic deadlines or workloads</a:t>
            </a:r>
          </a:p>
          <a:p>
            <a:pPr>
              <a:spcAft>
                <a:spcPts val="600"/>
              </a:spcAft>
            </a:pPr>
            <a:endParaRPr lang="en-GB" altLang="en-US" sz="2600" smtClean="0"/>
          </a:p>
          <a:p>
            <a:pPr>
              <a:spcAft>
                <a:spcPts val="600"/>
              </a:spcAft>
            </a:pPr>
            <a:endParaRPr lang="en-GB" altLang="en-US" sz="2400" smtClean="0"/>
          </a:p>
        </p:txBody>
      </p:sp>
      <p:sp>
        <p:nvSpPr>
          <p:cNvPr id="12292" name="Content Placeholder 5"/>
          <p:cNvSpPr>
            <a:spLocks noGrp="1"/>
          </p:cNvSpPr>
          <p:nvPr>
            <p:ph sz="half" idx="2"/>
          </p:nvPr>
        </p:nvSpPr>
        <p:spPr>
          <a:xfrm>
            <a:off x="4643438" y="1412875"/>
            <a:ext cx="4321175" cy="4362450"/>
          </a:xfrm>
        </p:spPr>
        <p:txBody>
          <a:bodyPr/>
          <a:lstStyle/>
          <a:p>
            <a:pPr>
              <a:spcAft>
                <a:spcPts val="600"/>
              </a:spcAft>
            </a:pPr>
            <a:r>
              <a:rPr lang="en-GB" altLang="en-US" sz="2400" smtClean="0"/>
              <a:t>passing off other’s work as your own </a:t>
            </a:r>
          </a:p>
          <a:p>
            <a:pPr>
              <a:spcAft>
                <a:spcPts val="600"/>
              </a:spcAft>
            </a:pPr>
            <a:r>
              <a:rPr lang="en-GB" altLang="en-US" sz="2400" smtClean="0"/>
              <a:t>publicly reprimanding staff </a:t>
            </a:r>
          </a:p>
          <a:p>
            <a:pPr>
              <a:spcAft>
                <a:spcPts val="600"/>
              </a:spcAft>
            </a:pPr>
            <a:r>
              <a:rPr lang="en-GB" altLang="en-US" sz="2400" smtClean="0"/>
              <a:t>persistent criticism </a:t>
            </a:r>
          </a:p>
          <a:p>
            <a:pPr>
              <a:spcAft>
                <a:spcPts val="600"/>
              </a:spcAft>
            </a:pPr>
            <a:r>
              <a:rPr lang="en-GB" altLang="en-US" sz="2400" smtClean="0"/>
              <a:t>spreading rumours </a:t>
            </a:r>
          </a:p>
          <a:p>
            <a:pPr>
              <a:spcAft>
                <a:spcPts val="600"/>
              </a:spcAft>
            </a:pPr>
            <a:r>
              <a:rPr lang="en-GB" altLang="en-US" sz="2400" smtClean="0"/>
              <a:t>malicious practical jokes </a:t>
            </a:r>
          </a:p>
          <a:p>
            <a:pPr>
              <a:spcAft>
                <a:spcPts val="600"/>
              </a:spcAft>
            </a:pPr>
            <a:r>
              <a:rPr lang="en-GB" altLang="en-US" sz="2400" smtClean="0"/>
              <a:t>certain staff always given the worst jobs </a:t>
            </a:r>
          </a:p>
          <a:p>
            <a:pPr>
              <a:spcAft>
                <a:spcPts val="600"/>
              </a:spcAft>
            </a:pPr>
            <a:r>
              <a:rPr lang="en-GB" altLang="en-US" sz="2400" smtClean="0"/>
              <a:t>leering </a:t>
            </a:r>
          </a:p>
          <a:p>
            <a:pPr>
              <a:spcAft>
                <a:spcPts val="600"/>
              </a:spcAft>
            </a:pPr>
            <a:r>
              <a:rPr lang="en-GB" altLang="en-US" sz="2400" smtClean="0"/>
              <a:t>isolating/ ignoring someone</a:t>
            </a:r>
          </a:p>
          <a:p>
            <a:pPr>
              <a:spcAft>
                <a:spcPts val="600"/>
              </a:spcAft>
            </a:pPr>
            <a:r>
              <a:rPr lang="en-GB" altLang="en-US" sz="2400" smtClean="0"/>
              <a:t>excessive monitoring</a:t>
            </a:r>
          </a:p>
          <a:p>
            <a:endParaRPr lang="en-GB" altLang="en-US" smtClean="0"/>
          </a:p>
        </p:txBody>
      </p:sp>
      <p:sp>
        <p:nvSpPr>
          <p:cNvPr id="12293" name="Slide Number Placeholder 3"/>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D9A15C04-EEA1-4183-81A6-DE300BC5DA6C}" type="slidenum">
              <a:rPr lang="en-GB" altLang="en-US" sz="1000">
                <a:solidFill>
                  <a:srgbClr val="FFFFFF"/>
                </a:solidFill>
              </a:rPr>
              <a:pPr>
                <a:spcAft>
                  <a:spcPct val="0"/>
                </a:spcAft>
                <a:buFontTx/>
                <a:buNone/>
              </a:pPr>
              <a:t>33</a:t>
            </a:fld>
            <a:endParaRPr lang="en-GB" altLang="en-US" sz="1000">
              <a:solidFill>
                <a:srgbClr val="FFFFFF"/>
              </a:solidFill>
            </a:endParaRPr>
          </a:p>
        </p:txBody>
      </p:sp>
    </p:spTree>
    <p:extLst>
      <p:ext uri="{BB962C8B-B14F-4D97-AF65-F5344CB8AC3E}">
        <p14:creationId xmlns:p14="http://schemas.microsoft.com/office/powerpoint/2010/main" val="4205833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half" idx="1"/>
          </p:nvPr>
        </p:nvSpPr>
        <p:spPr>
          <a:xfrm>
            <a:off x="323850" y="1323975"/>
            <a:ext cx="8651875" cy="4067175"/>
          </a:xfrm>
        </p:spPr>
        <p:txBody>
          <a:bodyPr/>
          <a:lstStyle/>
          <a:p>
            <a:pPr marL="0" indent="0">
              <a:buFontTx/>
              <a:buNone/>
              <a:defRPr/>
            </a:pPr>
            <a:r>
              <a:rPr lang="en-GB" altLang="en-US" sz="2400" dirty="0" smtClean="0"/>
              <a:t>“</a:t>
            </a:r>
            <a:r>
              <a:rPr lang="en-GB" altLang="en-US" sz="2400" b="1" i="1" dirty="0" smtClean="0"/>
              <a:t>The playful and friendly exchange of</a:t>
            </a:r>
          </a:p>
          <a:p>
            <a:pPr marL="0" indent="0">
              <a:buFontTx/>
              <a:buNone/>
              <a:defRPr/>
            </a:pPr>
            <a:r>
              <a:rPr lang="en-GB" altLang="en-US" sz="2400" b="1" i="1" dirty="0" smtClean="0"/>
              <a:t>                   teasing remarks”</a:t>
            </a:r>
          </a:p>
          <a:p>
            <a:pPr marL="0" indent="0">
              <a:buFontTx/>
              <a:buNone/>
              <a:defRPr/>
            </a:pPr>
            <a:r>
              <a:rPr lang="en-GB" altLang="en-US" sz="2000" b="1" dirty="0" smtClean="0"/>
              <a:t>BUT</a:t>
            </a:r>
          </a:p>
          <a:p>
            <a:pPr marL="0" indent="0">
              <a:buFontTx/>
              <a:buNone/>
              <a:defRPr/>
            </a:pPr>
            <a:r>
              <a:rPr lang="en-GB" altLang="en-US" sz="2000" dirty="0" smtClean="0"/>
              <a:t>It is not an employee’s intention that matters, it is how the remarks are perceived by another employee/s who hears the comments, whether or not they were addressed, to, or about them.  </a:t>
            </a:r>
          </a:p>
          <a:p>
            <a:pPr>
              <a:defRPr/>
            </a:pPr>
            <a:r>
              <a:rPr lang="en-GB" altLang="en-US" sz="2000" dirty="0" smtClean="0"/>
              <a:t>Remember you do not know everything about your colleagues.</a:t>
            </a:r>
          </a:p>
          <a:p>
            <a:pPr>
              <a:defRPr/>
            </a:pPr>
            <a:r>
              <a:rPr lang="en-GB" altLang="en-US" sz="2000" dirty="0" smtClean="0"/>
              <a:t>Just because you find it funny does not mean others do not find it offensive.</a:t>
            </a:r>
          </a:p>
          <a:p>
            <a:pPr>
              <a:defRPr/>
            </a:pPr>
            <a:r>
              <a:rPr lang="en-GB" altLang="en-US" sz="2000" dirty="0" smtClean="0"/>
              <a:t>Just because someone laughs does not mean they do not find it offensive.  </a:t>
            </a:r>
          </a:p>
          <a:p>
            <a:pPr marL="0" indent="0">
              <a:buFontTx/>
              <a:buNone/>
              <a:defRPr/>
            </a:pPr>
            <a:endParaRPr lang="en-GB" altLang="en-US" dirty="0" smtClean="0"/>
          </a:p>
        </p:txBody>
      </p:sp>
      <p:sp>
        <p:nvSpPr>
          <p:cNvPr id="13315" name="Slide Number Placeholder 4"/>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F065A787-153F-4FFB-9322-FFB99D9B3E56}" type="slidenum">
              <a:rPr lang="en-GB" altLang="en-US" sz="1000">
                <a:solidFill>
                  <a:srgbClr val="FFFFFF"/>
                </a:solidFill>
              </a:rPr>
              <a:pPr>
                <a:spcAft>
                  <a:spcPct val="0"/>
                </a:spcAft>
                <a:buFontTx/>
                <a:buNone/>
              </a:pPr>
              <a:t>34</a:t>
            </a:fld>
            <a:endParaRPr lang="en-GB" altLang="en-US" sz="1000">
              <a:solidFill>
                <a:srgbClr val="FFFFFF"/>
              </a:solidFill>
            </a:endParaRPr>
          </a:p>
        </p:txBody>
      </p:sp>
      <p:pic>
        <p:nvPicPr>
          <p:cNvPr id="13316" name="Picture 4" descr="C:\Users\esh38\AppData\Local\Microsoft\Windows\Temporary Internet Files\Content.IE5\610PLQ1C\Homem_mulh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525" y="1412875"/>
            <a:ext cx="31337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itle 1"/>
          <p:cNvSpPr>
            <a:spLocks noGrp="1"/>
          </p:cNvSpPr>
          <p:nvPr>
            <p:ph type="title"/>
          </p:nvPr>
        </p:nvSpPr>
        <p:spPr/>
        <p:txBody>
          <a:bodyPr/>
          <a:lstStyle/>
          <a:p>
            <a:r>
              <a:rPr lang="en-GB" altLang="en-US" smtClean="0"/>
              <a:t>‘…Banter’</a:t>
            </a:r>
          </a:p>
        </p:txBody>
      </p:sp>
    </p:spTree>
    <p:extLst>
      <p:ext uri="{BB962C8B-B14F-4D97-AF65-F5344CB8AC3E}">
        <p14:creationId xmlns:p14="http://schemas.microsoft.com/office/powerpoint/2010/main" val="24924572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z="2800" smtClean="0"/>
              <a:t>Impact – Individual and Organisation</a:t>
            </a:r>
          </a:p>
        </p:txBody>
      </p:sp>
      <p:sp>
        <p:nvSpPr>
          <p:cNvPr id="5" name="Content Placeholder 4"/>
          <p:cNvSpPr>
            <a:spLocks noGrp="1"/>
          </p:cNvSpPr>
          <p:nvPr>
            <p:ph sz="half" idx="1"/>
          </p:nvPr>
        </p:nvSpPr>
        <p:spPr>
          <a:xfrm>
            <a:off x="250825" y="1557338"/>
            <a:ext cx="4249738" cy="4217987"/>
          </a:xfrm>
        </p:spPr>
        <p:txBody>
          <a:bodyPr/>
          <a:lstStyle/>
          <a:p>
            <a:pPr marL="0" indent="0">
              <a:buFontTx/>
              <a:buNone/>
              <a:defRPr/>
            </a:pPr>
            <a:r>
              <a:rPr lang="en-GB" sz="2400" b="1" dirty="0" smtClean="0"/>
              <a:t>Individual</a:t>
            </a:r>
            <a:r>
              <a:rPr lang="en-GB" sz="2000" b="1" dirty="0" smtClean="0"/>
              <a:t> </a:t>
            </a:r>
          </a:p>
          <a:p>
            <a:pPr eaLnBrk="1" hangingPunct="1">
              <a:spcAft>
                <a:spcPts val="1200"/>
              </a:spcAft>
              <a:defRPr/>
            </a:pPr>
            <a:r>
              <a:rPr lang="en-US" sz="2400" dirty="0"/>
              <a:t>Erosion of confidence and self esteem</a:t>
            </a:r>
          </a:p>
          <a:p>
            <a:pPr eaLnBrk="1" hangingPunct="1">
              <a:spcAft>
                <a:spcPts val="1200"/>
              </a:spcAft>
              <a:defRPr/>
            </a:pPr>
            <a:r>
              <a:rPr lang="en-US" sz="2400" dirty="0"/>
              <a:t>Loss of ability to concentrate and be creative</a:t>
            </a:r>
          </a:p>
          <a:p>
            <a:pPr eaLnBrk="1" hangingPunct="1">
              <a:spcAft>
                <a:spcPts val="1200"/>
              </a:spcAft>
              <a:defRPr/>
            </a:pPr>
            <a:r>
              <a:rPr lang="en-US" sz="2400" dirty="0"/>
              <a:t>Depression, anxiety and panic attacks</a:t>
            </a:r>
          </a:p>
          <a:p>
            <a:pPr eaLnBrk="1" hangingPunct="1">
              <a:spcAft>
                <a:spcPts val="1200"/>
              </a:spcAft>
              <a:defRPr/>
            </a:pPr>
            <a:r>
              <a:rPr lang="en-US" sz="2400" dirty="0"/>
              <a:t>Reduction in quality of work</a:t>
            </a:r>
          </a:p>
          <a:p>
            <a:pPr eaLnBrk="1" hangingPunct="1">
              <a:spcAft>
                <a:spcPts val="1200"/>
              </a:spcAft>
              <a:defRPr/>
            </a:pPr>
            <a:r>
              <a:rPr lang="en-US" sz="2400" dirty="0"/>
              <a:t>Increase in time off work</a:t>
            </a:r>
          </a:p>
          <a:p>
            <a:pPr>
              <a:defRPr/>
            </a:pPr>
            <a:endParaRPr lang="en-GB" sz="2000" dirty="0"/>
          </a:p>
        </p:txBody>
      </p:sp>
      <p:sp>
        <p:nvSpPr>
          <p:cNvPr id="6" name="Content Placeholder 5"/>
          <p:cNvSpPr>
            <a:spLocks noGrp="1"/>
          </p:cNvSpPr>
          <p:nvPr>
            <p:ph sz="half" idx="2"/>
          </p:nvPr>
        </p:nvSpPr>
        <p:spPr>
          <a:xfrm>
            <a:off x="4500563" y="1557338"/>
            <a:ext cx="4464050" cy="4217987"/>
          </a:xfrm>
        </p:spPr>
        <p:txBody>
          <a:bodyPr/>
          <a:lstStyle/>
          <a:p>
            <a:pPr marL="0" indent="0">
              <a:spcAft>
                <a:spcPts val="600"/>
              </a:spcAft>
              <a:buFontTx/>
              <a:buNone/>
              <a:defRPr/>
            </a:pPr>
            <a:r>
              <a:rPr lang="en-GB" sz="2400" b="1" dirty="0" smtClean="0"/>
              <a:t>Organisation</a:t>
            </a:r>
          </a:p>
          <a:p>
            <a:pPr eaLnBrk="1" hangingPunct="1">
              <a:spcAft>
                <a:spcPts val="600"/>
              </a:spcAft>
              <a:defRPr/>
            </a:pPr>
            <a:r>
              <a:rPr lang="en-US" sz="2400" dirty="0"/>
              <a:t>Increased sickness absence and absenteeism</a:t>
            </a:r>
          </a:p>
          <a:p>
            <a:pPr eaLnBrk="1" hangingPunct="1">
              <a:spcAft>
                <a:spcPts val="600"/>
              </a:spcAft>
              <a:defRPr/>
            </a:pPr>
            <a:r>
              <a:rPr lang="en-US" sz="2400" dirty="0"/>
              <a:t>Reduced productivity</a:t>
            </a:r>
          </a:p>
          <a:p>
            <a:pPr eaLnBrk="1" hangingPunct="1">
              <a:spcAft>
                <a:spcPts val="600"/>
              </a:spcAft>
              <a:defRPr/>
            </a:pPr>
            <a:r>
              <a:rPr lang="en-US" sz="2400" dirty="0"/>
              <a:t>High turnover</a:t>
            </a:r>
          </a:p>
          <a:p>
            <a:pPr eaLnBrk="1" hangingPunct="1">
              <a:spcAft>
                <a:spcPts val="600"/>
              </a:spcAft>
              <a:defRPr/>
            </a:pPr>
            <a:r>
              <a:rPr lang="en-US" sz="2400" dirty="0"/>
              <a:t>Low staff morale and demotivation</a:t>
            </a:r>
          </a:p>
          <a:p>
            <a:pPr eaLnBrk="1" hangingPunct="1">
              <a:spcAft>
                <a:spcPts val="600"/>
              </a:spcAft>
              <a:defRPr/>
            </a:pPr>
            <a:r>
              <a:rPr lang="en-US" sz="2400" dirty="0"/>
              <a:t>Tribunal cases and industrial action</a:t>
            </a:r>
          </a:p>
          <a:p>
            <a:pPr eaLnBrk="1" hangingPunct="1">
              <a:spcAft>
                <a:spcPts val="600"/>
              </a:spcAft>
              <a:defRPr/>
            </a:pPr>
            <a:r>
              <a:rPr lang="en-US" sz="2400" dirty="0"/>
              <a:t>Risk to Department/ University reputation</a:t>
            </a:r>
          </a:p>
          <a:p>
            <a:pPr marL="0" indent="0">
              <a:spcAft>
                <a:spcPts val="600"/>
              </a:spcAft>
              <a:buFontTx/>
              <a:buNone/>
              <a:defRPr/>
            </a:pPr>
            <a:endParaRPr lang="en-GB" sz="2400" dirty="0"/>
          </a:p>
        </p:txBody>
      </p:sp>
      <p:sp>
        <p:nvSpPr>
          <p:cNvPr id="14341" name="Slide Number Placeholder 3"/>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34425CF7-1C5D-4497-A89D-A30416E953CD}" type="slidenum">
              <a:rPr lang="en-GB" altLang="en-US" sz="1000">
                <a:solidFill>
                  <a:srgbClr val="FFFFFF"/>
                </a:solidFill>
              </a:rPr>
              <a:pPr>
                <a:spcAft>
                  <a:spcPct val="0"/>
                </a:spcAft>
                <a:buFontTx/>
                <a:buNone/>
              </a:pPr>
              <a:t>35</a:t>
            </a:fld>
            <a:endParaRPr lang="en-GB" altLang="en-US" sz="1000">
              <a:solidFill>
                <a:srgbClr val="FFFFFF"/>
              </a:solidFill>
            </a:endParaRPr>
          </a:p>
        </p:txBody>
      </p:sp>
    </p:spTree>
    <p:extLst>
      <p:ext uri="{BB962C8B-B14F-4D97-AF65-F5344CB8AC3E}">
        <p14:creationId xmlns:p14="http://schemas.microsoft.com/office/powerpoint/2010/main" val="13373978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z="2800" smtClean="0"/>
              <a:t>University Policies and Procedures</a:t>
            </a:r>
          </a:p>
        </p:txBody>
      </p:sp>
      <p:sp>
        <p:nvSpPr>
          <p:cNvPr id="15363" name="Content Placeholder 2"/>
          <p:cNvSpPr>
            <a:spLocks noGrp="1"/>
          </p:cNvSpPr>
          <p:nvPr>
            <p:ph idx="1"/>
          </p:nvPr>
        </p:nvSpPr>
        <p:spPr>
          <a:xfrm>
            <a:off x="374650" y="1484313"/>
            <a:ext cx="8374063" cy="4032250"/>
          </a:xfrm>
        </p:spPr>
        <p:txBody>
          <a:bodyPr/>
          <a:lstStyle/>
          <a:p>
            <a:pPr marL="0" lvl="2" indent="0" eaLnBrk="1" hangingPunct="1">
              <a:lnSpc>
                <a:spcPct val="80000"/>
              </a:lnSpc>
              <a:spcAft>
                <a:spcPts val="1800"/>
              </a:spcAft>
              <a:buFontTx/>
              <a:buNone/>
            </a:pPr>
            <a:r>
              <a:rPr lang="en-GB" altLang="en-US" sz="2800" b="1" smtClean="0"/>
              <a:t>Dignity at Work Policy</a:t>
            </a:r>
          </a:p>
          <a:p>
            <a:pPr lvl="4" eaLnBrk="1" hangingPunct="1">
              <a:lnSpc>
                <a:spcPct val="80000"/>
              </a:lnSpc>
              <a:spcAft>
                <a:spcPts val="1800"/>
              </a:spcAft>
              <a:buClr>
                <a:schemeClr val="bg2"/>
              </a:buClr>
              <a:buSzPct val="70000"/>
              <a:buFont typeface="Wingdings" pitchFamily="2" charset="2"/>
              <a:buChar char="Ø"/>
            </a:pPr>
            <a:r>
              <a:rPr lang="en-GB" altLang="en-US" sz="2800" smtClean="0"/>
              <a:t>Personal approach</a:t>
            </a:r>
          </a:p>
          <a:p>
            <a:pPr lvl="4" eaLnBrk="1" hangingPunct="1">
              <a:lnSpc>
                <a:spcPct val="80000"/>
              </a:lnSpc>
              <a:spcAft>
                <a:spcPts val="1800"/>
              </a:spcAft>
              <a:buClr>
                <a:schemeClr val="bg2"/>
              </a:buClr>
              <a:buSzPct val="70000"/>
              <a:buFont typeface="Wingdings" pitchFamily="2" charset="2"/>
              <a:buChar char="Ø"/>
            </a:pPr>
            <a:r>
              <a:rPr lang="en-GB" altLang="en-US" sz="2800" smtClean="0"/>
              <a:t>Informal resolution</a:t>
            </a:r>
          </a:p>
          <a:p>
            <a:pPr lvl="4" eaLnBrk="1" hangingPunct="1">
              <a:lnSpc>
                <a:spcPct val="80000"/>
              </a:lnSpc>
              <a:spcAft>
                <a:spcPts val="1800"/>
              </a:spcAft>
              <a:buClr>
                <a:schemeClr val="bg2"/>
              </a:buClr>
              <a:buSzPct val="70000"/>
              <a:buFont typeface="Wingdings" pitchFamily="2" charset="2"/>
              <a:buChar char="Ø"/>
            </a:pPr>
            <a:r>
              <a:rPr lang="en-GB" altLang="en-US" sz="2800" smtClean="0"/>
              <a:t>Formal resolution</a:t>
            </a:r>
          </a:p>
          <a:p>
            <a:pPr eaLnBrk="1" hangingPunct="1">
              <a:lnSpc>
                <a:spcPct val="80000"/>
              </a:lnSpc>
              <a:spcAft>
                <a:spcPts val="1800"/>
              </a:spcAft>
              <a:buFont typeface="Wingdings" pitchFamily="2" charset="2"/>
              <a:buNone/>
            </a:pPr>
            <a:endParaRPr lang="en-GB" altLang="en-US" sz="2800" b="1" smtClean="0"/>
          </a:p>
          <a:p>
            <a:pPr eaLnBrk="1" hangingPunct="1">
              <a:lnSpc>
                <a:spcPct val="80000"/>
              </a:lnSpc>
              <a:spcAft>
                <a:spcPts val="1800"/>
              </a:spcAft>
              <a:buFont typeface="Wingdings" pitchFamily="2" charset="2"/>
              <a:buNone/>
            </a:pPr>
            <a:r>
              <a:rPr lang="en-GB" altLang="en-US" sz="2800" b="1" smtClean="0"/>
              <a:t>Cases involving students</a:t>
            </a:r>
          </a:p>
          <a:p>
            <a:pPr>
              <a:spcAft>
                <a:spcPts val="1200"/>
              </a:spcAft>
            </a:pPr>
            <a:r>
              <a:rPr lang="en-GB" altLang="en-US" b="1" smtClean="0"/>
              <a:t>OSCCA (</a:t>
            </a:r>
            <a:r>
              <a:rPr lang="en-GB" altLang="en-US" sz="1600" b="1" i="1" smtClean="0"/>
              <a:t>Office of Student Conduct, Complaints and Appeals)</a:t>
            </a:r>
            <a:endParaRPr lang="en-GB" altLang="en-US" sz="1600" i="1" smtClean="0"/>
          </a:p>
        </p:txBody>
      </p:sp>
      <p:sp>
        <p:nvSpPr>
          <p:cNvPr id="15364" name="Slide Number Placeholder 3"/>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B8FBCEFA-93D8-4B0A-98C5-06339119834E}" type="slidenum">
              <a:rPr lang="en-GB" altLang="en-US" sz="1000">
                <a:solidFill>
                  <a:srgbClr val="FFFFFF"/>
                </a:solidFill>
              </a:rPr>
              <a:pPr>
                <a:spcAft>
                  <a:spcPct val="0"/>
                </a:spcAft>
                <a:buFontTx/>
                <a:buNone/>
              </a:pPr>
              <a:t>36</a:t>
            </a:fld>
            <a:endParaRPr lang="en-GB" altLang="en-US" sz="1000">
              <a:solidFill>
                <a:srgbClr val="FFFFFF"/>
              </a:solidFill>
            </a:endParaRP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476375"/>
            <a:ext cx="2808287" cy="273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571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Dignity at Work - Personal Approach &amp; Informal</a:t>
            </a:r>
          </a:p>
        </p:txBody>
      </p:sp>
      <p:sp>
        <p:nvSpPr>
          <p:cNvPr id="17411" name="Content Placeholder 2"/>
          <p:cNvSpPr>
            <a:spLocks noGrp="1"/>
          </p:cNvSpPr>
          <p:nvPr>
            <p:ph sz="half" idx="1"/>
          </p:nvPr>
        </p:nvSpPr>
        <p:spPr>
          <a:xfrm>
            <a:off x="323850" y="1484313"/>
            <a:ext cx="8580438" cy="4067175"/>
          </a:xfrm>
        </p:spPr>
        <p:txBody>
          <a:bodyPr/>
          <a:lstStyle/>
          <a:p>
            <a:pPr marL="812800" lvl="1" indent="-342900" eaLnBrk="1" hangingPunct="1">
              <a:spcBef>
                <a:spcPct val="20000"/>
              </a:spcBef>
              <a:spcAft>
                <a:spcPct val="0"/>
              </a:spcAft>
              <a:buClr>
                <a:srgbClr val="999966"/>
              </a:buClr>
              <a:buSzPct val="75000"/>
              <a:defRPr/>
            </a:pPr>
            <a:r>
              <a:rPr lang="en-GB" altLang="en-US" sz="2000" dirty="0" smtClean="0">
                <a:solidFill>
                  <a:schemeClr val="accent4"/>
                </a:solidFill>
                <a:latin typeface="+mj-lt"/>
              </a:rPr>
              <a:t>Best first course of action</a:t>
            </a:r>
          </a:p>
          <a:p>
            <a:pPr marL="812800" lvl="1" indent="-342900" eaLnBrk="1" hangingPunct="1">
              <a:spcBef>
                <a:spcPct val="20000"/>
              </a:spcBef>
              <a:spcAft>
                <a:spcPct val="0"/>
              </a:spcAft>
              <a:buClr>
                <a:srgbClr val="999966"/>
              </a:buClr>
              <a:buSzPct val="75000"/>
              <a:defRPr/>
            </a:pPr>
            <a:r>
              <a:rPr lang="en-GB" altLang="en-US" sz="2000" dirty="0" smtClean="0">
                <a:solidFill>
                  <a:schemeClr val="accent4"/>
                </a:solidFill>
                <a:latin typeface="+mj-lt"/>
              </a:rPr>
              <a:t>Act at earliest possible opportunity.</a:t>
            </a:r>
          </a:p>
          <a:p>
            <a:pPr marL="469900" lvl="1" indent="0" eaLnBrk="1" hangingPunct="1">
              <a:spcBef>
                <a:spcPct val="20000"/>
              </a:spcBef>
              <a:spcAft>
                <a:spcPct val="0"/>
              </a:spcAft>
              <a:buClr>
                <a:srgbClr val="999966"/>
              </a:buClr>
              <a:buSzPct val="75000"/>
              <a:buFontTx/>
              <a:buNone/>
              <a:defRPr/>
            </a:pPr>
            <a:endParaRPr lang="en-GB" altLang="en-US" sz="2000" dirty="0" smtClean="0">
              <a:solidFill>
                <a:schemeClr val="accent4"/>
              </a:solidFill>
              <a:latin typeface="+mj-lt"/>
            </a:endParaRPr>
          </a:p>
          <a:p>
            <a:pPr marL="812800" lvl="1" indent="-342900" eaLnBrk="1" hangingPunct="1">
              <a:spcBef>
                <a:spcPct val="20000"/>
              </a:spcBef>
              <a:spcAft>
                <a:spcPct val="0"/>
              </a:spcAft>
              <a:buClr>
                <a:srgbClr val="999966"/>
              </a:buClr>
              <a:buSzPct val="75000"/>
              <a:defRPr/>
            </a:pPr>
            <a:r>
              <a:rPr lang="en-GB" altLang="en-US" sz="2000" dirty="0" smtClean="0">
                <a:solidFill>
                  <a:schemeClr val="accent4"/>
                </a:solidFill>
                <a:latin typeface="+mj-lt"/>
              </a:rPr>
              <a:t>Personal action (e.g. approaching the ‘other party’)</a:t>
            </a:r>
          </a:p>
          <a:p>
            <a:pPr marL="812800" lvl="1" indent="-342900" eaLnBrk="1" hangingPunct="1">
              <a:spcBef>
                <a:spcPct val="20000"/>
              </a:spcBef>
              <a:spcAft>
                <a:spcPct val="0"/>
              </a:spcAft>
              <a:buClr>
                <a:srgbClr val="999966"/>
              </a:buClr>
              <a:buSzPct val="75000"/>
              <a:defRPr/>
            </a:pPr>
            <a:r>
              <a:rPr lang="en-GB" altLang="en-US" sz="2000" dirty="0" smtClean="0">
                <a:solidFill>
                  <a:schemeClr val="accent4"/>
                </a:solidFill>
                <a:latin typeface="+mj-lt"/>
              </a:rPr>
              <a:t>Informal approach with support</a:t>
            </a:r>
          </a:p>
          <a:p>
            <a:pPr marL="469900" lvl="1" indent="0" eaLnBrk="1" hangingPunct="1">
              <a:spcBef>
                <a:spcPct val="20000"/>
              </a:spcBef>
              <a:spcAft>
                <a:spcPct val="0"/>
              </a:spcAft>
              <a:buClr>
                <a:srgbClr val="999966"/>
              </a:buClr>
              <a:buSzPct val="75000"/>
              <a:buFontTx/>
              <a:buNone/>
              <a:defRPr/>
            </a:pPr>
            <a:endParaRPr lang="en-GB" altLang="en-US" sz="2000" dirty="0" smtClean="0">
              <a:solidFill>
                <a:schemeClr val="accent4"/>
              </a:solidFill>
              <a:latin typeface="+mj-lt"/>
            </a:endParaRPr>
          </a:p>
          <a:p>
            <a:pPr marL="812800" lvl="1" indent="-342900" eaLnBrk="1" hangingPunct="1">
              <a:spcBef>
                <a:spcPct val="20000"/>
              </a:spcBef>
              <a:spcAft>
                <a:spcPct val="0"/>
              </a:spcAft>
              <a:buClr>
                <a:srgbClr val="999966"/>
              </a:buClr>
              <a:buSzPct val="75000"/>
              <a:defRPr/>
            </a:pPr>
            <a:r>
              <a:rPr lang="en-GB" altLang="en-US" sz="2000" dirty="0" smtClean="0">
                <a:solidFill>
                  <a:schemeClr val="accent4"/>
                </a:solidFill>
                <a:latin typeface="+mj-lt"/>
              </a:rPr>
              <a:t>Focus is on RESOLUTION</a:t>
            </a:r>
          </a:p>
          <a:p>
            <a:pPr marL="469900" lvl="1" indent="0" eaLnBrk="1" hangingPunct="1">
              <a:spcBef>
                <a:spcPct val="20000"/>
              </a:spcBef>
              <a:spcAft>
                <a:spcPct val="0"/>
              </a:spcAft>
              <a:buClr>
                <a:srgbClr val="999966"/>
              </a:buClr>
              <a:buSzPct val="75000"/>
              <a:buFontTx/>
              <a:buNone/>
              <a:defRPr/>
            </a:pPr>
            <a:endParaRPr lang="en-GB" altLang="en-US" sz="2000" dirty="0" smtClean="0">
              <a:solidFill>
                <a:schemeClr val="accent4"/>
              </a:solidFill>
              <a:latin typeface="+mj-lt"/>
            </a:endParaRPr>
          </a:p>
          <a:p>
            <a:pPr marL="812800" lvl="1" indent="-342900" eaLnBrk="1" hangingPunct="1">
              <a:spcBef>
                <a:spcPct val="20000"/>
              </a:spcBef>
              <a:spcAft>
                <a:spcPct val="0"/>
              </a:spcAft>
              <a:buClr>
                <a:srgbClr val="999966"/>
              </a:buClr>
              <a:buSzPct val="75000"/>
              <a:buFont typeface="Wingdings" panose="05000000000000000000" pitchFamily="2" charset="2"/>
              <a:buChar char="Ø"/>
              <a:defRPr/>
            </a:pPr>
            <a:r>
              <a:rPr lang="en-GB" altLang="en-US" sz="2000" dirty="0" smtClean="0">
                <a:solidFill>
                  <a:schemeClr val="accent4"/>
                </a:solidFill>
                <a:latin typeface="+mj-lt"/>
              </a:rPr>
              <a:t>Using the right words/ examples.</a:t>
            </a:r>
          </a:p>
          <a:p>
            <a:pPr marL="812800" lvl="1" indent="-342900" eaLnBrk="1" hangingPunct="1">
              <a:spcBef>
                <a:spcPct val="20000"/>
              </a:spcBef>
              <a:spcAft>
                <a:spcPct val="0"/>
              </a:spcAft>
              <a:buClr>
                <a:srgbClr val="999966"/>
              </a:buClr>
              <a:buSzPct val="75000"/>
              <a:buFont typeface="Wingdings" panose="05000000000000000000" pitchFamily="2" charset="2"/>
              <a:buChar char="Ø"/>
              <a:defRPr/>
            </a:pPr>
            <a:r>
              <a:rPr lang="en-GB" sz="2000" kern="1200" dirty="0" smtClean="0">
                <a:solidFill>
                  <a:schemeClr val="accent4"/>
                </a:solidFill>
                <a:latin typeface="+mj-lt"/>
              </a:rPr>
              <a:t>Issues </a:t>
            </a:r>
            <a:r>
              <a:rPr lang="en-GB" sz="2000" kern="1200" dirty="0">
                <a:solidFill>
                  <a:schemeClr val="accent4"/>
                </a:solidFill>
                <a:latin typeface="+mj-lt"/>
              </a:rPr>
              <a:t>should be dealt with quickly. </a:t>
            </a:r>
          </a:p>
          <a:p>
            <a:pPr marL="812800" lvl="1" indent="-342900" algn="ctr" eaLnBrk="1" hangingPunct="1">
              <a:spcBef>
                <a:spcPct val="20000"/>
              </a:spcBef>
              <a:spcAft>
                <a:spcPct val="0"/>
              </a:spcAft>
              <a:buClr>
                <a:srgbClr val="999966"/>
              </a:buClr>
              <a:buSzPct val="75000"/>
              <a:defRPr/>
            </a:pPr>
            <a:endParaRPr lang="en-GB" sz="1200" kern="1200" dirty="0" smtClean="0">
              <a:solidFill>
                <a:schemeClr val="accent4"/>
              </a:solidFill>
              <a:effectLst>
                <a:outerShdw blurRad="38100" dist="38100" dir="2700000" algn="tl">
                  <a:srgbClr val="000000">
                    <a:alpha val="43137"/>
                  </a:srgbClr>
                </a:outerShdw>
              </a:effectLst>
              <a:latin typeface="+mj-lt"/>
            </a:endParaRPr>
          </a:p>
          <a:p>
            <a:pPr marL="741362" lvl="2" indent="0" algn="ctr" eaLnBrk="1" hangingPunct="1">
              <a:spcBef>
                <a:spcPct val="20000"/>
              </a:spcBef>
              <a:spcAft>
                <a:spcPct val="0"/>
              </a:spcAft>
              <a:buClr>
                <a:srgbClr val="999966"/>
              </a:buClr>
              <a:buSzPct val="75000"/>
              <a:buFontTx/>
              <a:buNone/>
              <a:defRPr/>
            </a:pPr>
            <a:r>
              <a:rPr lang="en-GB" sz="2400" b="1" kern="1200" dirty="0" smtClean="0">
                <a:solidFill>
                  <a:schemeClr val="accent4"/>
                </a:solidFill>
                <a:effectLst>
                  <a:outerShdw blurRad="38100" dist="38100" dir="2700000" algn="tl">
                    <a:srgbClr val="000000">
                      <a:alpha val="43137"/>
                    </a:srgbClr>
                  </a:outerShdw>
                </a:effectLst>
                <a:latin typeface="+mj-lt"/>
              </a:rPr>
              <a:t>The </a:t>
            </a:r>
            <a:r>
              <a:rPr lang="en-GB" sz="2400" b="1" kern="1200" dirty="0">
                <a:solidFill>
                  <a:schemeClr val="accent4"/>
                </a:solidFill>
                <a:effectLst>
                  <a:outerShdw blurRad="38100" dist="38100" dir="2700000" algn="tl">
                    <a:srgbClr val="000000">
                      <a:alpha val="43137"/>
                    </a:srgbClr>
                  </a:outerShdw>
                </a:effectLst>
                <a:latin typeface="+mj-lt"/>
              </a:rPr>
              <a:t>longer </a:t>
            </a:r>
            <a:r>
              <a:rPr lang="en-GB" sz="2400" b="1" kern="1200" dirty="0" smtClean="0">
                <a:solidFill>
                  <a:schemeClr val="accent4"/>
                </a:solidFill>
                <a:effectLst>
                  <a:outerShdw blurRad="38100" dist="38100" dir="2700000" algn="tl">
                    <a:srgbClr val="000000">
                      <a:alpha val="43137"/>
                    </a:srgbClr>
                  </a:outerShdw>
                </a:effectLst>
                <a:latin typeface="+mj-lt"/>
              </a:rPr>
              <a:t>things are left </a:t>
            </a:r>
            <a:r>
              <a:rPr lang="en-GB" sz="2400" b="1" kern="1200" dirty="0">
                <a:solidFill>
                  <a:schemeClr val="accent4"/>
                </a:solidFill>
                <a:effectLst>
                  <a:outerShdw blurRad="38100" dist="38100" dir="2700000" algn="tl">
                    <a:srgbClr val="000000">
                      <a:alpha val="43137"/>
                    </a:srgbClr>
                  </a:outerShdw>
                </a:effectLst>
                <a:latin typeface="+mj-lt"/>
              </a:rPr>
              <a:t>the more difficult it will be to resolve them </a:t>
            </a:r>
          </a:p>
          <a:p>
            <a:pPr marL="812800" lvl="1" indent="-342900" eaLnBrk="1" hangingPunct="1">
              <a:spcBef>
                <a:spcPct val="20000"/>
              </a:spcBef>
              <a:spcAft>
                <a:spcPct val="0"/>
              </a:spcAft>
              <a:buClr>
                <a:srgbClr val="999966"/>
              </a:buClr>
              <a:buSzPct val="75000"/>
              <a:defRPr/>
            </a:pPr>
            <a:endParaRPr lang="en-GB" altLang="en-US" dirty="0" smtClean="0">
              <a:solidFill>
                <a:srgbClr val="0070C0"/>
              </a:solidFill>
            </a:endParaRPr>
          </a:p>
          <a:p>
            <a:pPr>
              <a:defRPr/>
            </a:pPr>
            <a:endParaRPr lang="en-GB" altLang="en-US" dirty="0" smtClean="0"/>
          </a:p>
        </p:txBody>
      </p:sp>
      <p:sp>
        <p:nvSpPr>
          <p:cNvPr id="16388" name="Slide Number Placeholder 4"/>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479841C2-94AD-4E1E-A98A-5734C5F850D0}" type="slidenum">
              <a:rPr lang="en-GB" altLang="en-US" sz="1000">
                <a:solidFill>
                  <a:srgbClr val="FFFFFF"/>
                </a:solidFill>
              </a:rPr>
              <a:pPr>
                <a:spcAft>
                  <a:spcPct val="0"/>
                </a:spcAft>
                <a:buFontTx/>
                <a:buNone/>
              </a:pPr>
              <a:t>37</a:t>
            </a:fld>
            <a:endParaRPr lang="en-GB" altLang="en-US" sz="1000">
              <a:solidFill>
                <a:srgbClr val="FFFFFF"/>
              </a:solidFill>
            </a:endParaRPr>
          </a:p>
        </p:txBody>
      </p:sp>
    </p:spTree>
    <p:extLst>
      <p:ext uri="{BB962C8B-B14F-4D97-AF65-F5344CB8AC3E}">
        <p14:creationId xmlns:p14="http://schemas.microsoft.com/office/powerpoint/2010/main" val="4252154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3850" y="404813"/>
            <a:ext cx="8375650" cy="423862"/>
          </a:xfrm>
        </p:spPr>
        <p:txBody>
          <a:bodyPr/>
          <a:lstStyle/>
          <a:p>
            <a:r>
              <a:rPr lang="en-GB" altLang="en-US" smtClean="0"/>
              <a:t>Dignity at Work – Formal procedure</a:t>
            </a:r>
          </a:p>
        </p:txBody>
      </p:sp>
      <p:sp>
        <p:nvSpPr>
          <p:cNvPr id="3" name="Content Placeholder 2"/>
          <p:cNvSpPr>
            <a:spLocks noGrp="1"/>
          </p:cNvSpPr>
          <p:nvPr>
            <p:ph sz="half" idx="1"/>
          </p:nvPr>
        </p:nvSpPr>
        <p:spPr>
          <a:xfrm>
            <a:off x="384175" y="1412875"/>
            <a:ext cx="8148638" cy="4362450"/>
          </a:xfrm>
        </p:spPr>
        <p:txBody>
          <a:bodyPr/>
          <a:lstStyle/>
          <a:p>
            <a:pPr marL="342900" indent="-342900" eaLnBrk="1" fontAlgn="auto" hangingPunct="1">
              <a:spcBef>
                <a:spcPts val="0"/>
              </a:spcBef>
              <a:spcAft>
                <a:spcPts val="0"/>
              </a:spcAft>
              <a:buFont typeface="Arial" panose="020B0604020202020204" pitchFamily="34" charset="0"/>
              <a:buChar char="•"/>
              <a:defRPr/>
            </a:pPr>
            <a:r>
              <a:rPr lang="en-GB" sz="2400" kern="1200" dirty="0">
                <a:solidFill>
                  <a:schemeClr val="accent4"/>
                </a:solidFill>
              </a:rPr>
              <a:t>If it is not possible to resolve the issue informally then a complainant may make a written formal complaint. </a:t>
            </a:r>
          </a:p>
          <a:p>
            <a:pPr marL="342900" indent="-342900" eaLnBrk="1" fontAlgn="auto" hangingPunct="1">
              <a:spcBef>
                <a:spcPts val="0"/>
              </a:spcBef>
              <a:spcAft>
                <a:spcPts val="0"/>
              </a:spcAft>
              <a:buFont typeface="Arial" panose="020B0604020202020204" pitchFamily="34" charset="0"/>
              <a:buChar char="•"/>
              <a:defRPr/>
            </a:pPr>
            <a:endParaRPr lang="en-GB" sz="2400" kern="1200" dirty="0">
              <a:solidFill>
                <a:schemeClr val="accent4"/>
              </a:solidFill>
            </a:endParaRPr>
          </a:p>
          <a:p>
            <a:pPr marL="342900" indent="-342900" eaLnBrk="1" fontAlgn="auto" hangingPunct="1">
              <a:spcBef>
                <a:spcPts val="0"/>
              </a:spcBef>
              <a:spcAft>
                <a:spcPts val="0"/>
              </a:spcAft>
              <a:buFont typeface="Arial" panose="020B0604020202020204" pitchFamily="34" charset="0"/>
              <a:buChar char="•"/>
              <a:defRPr/>
            </a:pPr>
            <a:r>
              <a:rPr lang="en-GB" sz="2400" kern="1200" dirty="0">
                <a:solidFill>
                  <a:schemeClr val="accent4"/>
                </a:solidFill>
              </a:rPr>
              <a:t>If the Head of Institution feels it appropriate an investigation will be </a:t>
            </a:r>
            <a:r>
              <a:rPr lang="en-GB" sz="2400" kern="1200" dirty="0" smtClean="0">
                <a:solidFill>
                  <a:schemeClr val="accent4"/>
                </a:solidFill>
              </a:rPr>
              <a:t>initiated.</a:t>
            </a:r>
          </a:p>
          <a:p>
            <a:pPr marL="0" indent="0" eaLnBrk="1" fontAlgn="auto" hangingPunct="1">
              <a:spcBef>
                <a:spcPts val="0"/>
              </a:spcBef>
              <a:spcAft>
                <a:spcPts val="0"/>
              </a:spcAft>
              <a:buFontTx/>
              <a:buNone/>
              <a:defRPr/>
            </a:pPr>
            <a:endParaRPr lang="en-GB" sz="2400" kern="1200" dirty="0" smtClean="0">
              <a:solidFill>
                <a:schemeClr val="accent4"/>
              </a:solidFill>
            </a:endParaRPr>
          </a:p>
          <a:p>
            <a:pPr marL="342900" indent="-342900" eaLnBrk="1" fontAlgn="auto" hangingPunct="1">
              <a:spcBef>
                <a:spcPts val="0"/>
              </a:spcBef>
              <a:spcAft>
                <a:spcPts val="0"/>
              </a:spcAft>
              <a:buFont typeface="Arial" panose="020B0604020202020204" pitchFamily="34" charset="0"/>
              <a:buChar char="•"/>
              <a:defRPr/>
            </a:pPr>
            <a:r>
              <a:rPr lang="en-GB" sz="2400" kern="1200" dirty="0" smtClean="0">
                <a:solidFill>
                  <a:schemeClr val="accent4"/>
                </a:solidFill>
              </a:rPr>
              <a:t>HoI can instigate in absence of a formal complaint. </a:t>
            </a:r>
          </a:p>
          <a:p>
            <a:pPr marL="342900" indent="-342900" eaLnBrk="1" fontAlgn="auto" hangingPunct="1">
              <a:spcBef>
                <a:spcPts val="0"/>
              </a:spcBef>
              <a:spcAft>
                <a:spcPts val="0"/>
              </a:spcAft>
              <a:buFont typeface="Arial" panose="020B0604020202020204" pitchFamily="34" charset="0"/>
              <a:buChar char="•"/>
              <a:defRPr/>
            </a:pPr>
            <a:endParaRPr lang="en-GB" sz="2400" kern="1200" dirty="0">
              <a:solidFill>
                <a:schemeClr val="accent4"/>
              </a:solidFill>
            </a:endParaRPr>
          </a:p>
          <a:p>
            <a:pPr marL="342900" indent="-342900" eaLnBrk="1" fontAlgn="auto" hangingPunct="1">
              <a:spcBef>
                <a:spcPts val="0"/>
              </a:spcBef>
              <a:spcAft>
                <a:spcPts val="0"/>
              </a:spcAft>
              <a:buFont typeface="Arial" panose="020B0604020202020204" pitchFamily="34" charset="0"/>
              <a:buChar char="•"/>
              <a:defRPr/>
            </a:pPr>
            <a:r>
              <a:rPr lang="en-GB" sz="2400" kern="1200" dirty="0" smtClean="0">
                <a:solidFill>
                  <a:schemeClr val="accent4"/>
                </a:solidFill>
              </a:rPr>
              <a:t>An Investigator </a:t>
            </a:r>
            <a:r>
              <a:rPr lang="en-GB" sz="2400" kern="1200" dirty="0">
                <a:solidFill>
                  <a:schemeClr val="accent4"/>
                </a:solidFill>
              </a:rPr>
              <a:t>will conduct an investigation and provide their findings in a report to the </a:t>
            </a:r>
            <a:r>
              <a:rPr lang="en-GB" sz="2400" kern="1200" dirty="0" err="1" smtClean="0">
                <a:solidFill>
                  <a:schemeClr val="accent4"/>
                </a:solidFill>
              </a:rPr>
              <a:t>HoI</a:t>
            </a:r>
            <a:r>
              <a:rPr lang="en-GB" sz="2400" kern="1200" dirty="0" smtClean="0">
                <a:solidFill>
                  <a:schemeClr val="accent4"/>
                </a:solidFill>
              </a:rPr>
              <a:t>.</a:t>
            </a:r>
          </a:p>
          <a:p>
            <a:pPr marL="342900" indent="-342900" eaLnBrk="1" fontAlgn="auto" hangingPunct="1">
              <a:spcBef>
                <a:spcPts val="0"/>
              </a:spcBef>
              <a:spcAft>
                <a:spcPts val="0"/>
              </a:spcAft>
              <a:buFont typeface="Arial" panose="020B0604020202020204" pitchFamily="34" charset="0"/>
              <a:buChar char="•"/>
              <a:defRPr/>
            </a:pPr>
            <a:endParaRPr lang="en-GB" sz="2400" kern="1200" dirty="0">
              <a:solidFill>
                <a:schemeClr val="accent4"/>
              </a:solidFill>
            </a:endParaRPr>
          </a:p>
          <a:p>
            <a:pPr marL="342900" indent="-342900" eaLnBrk="1" fontAlgn="auto" hangingPunct="1">
              <a:spcBef>
                <a:spcPts val="0"/>
              </a:spcBef>
              <a:spcAft>
                <a:spcPts val="0"/>
              </a:spcAft>
              <a:buFont typeface="Arial" panose="020B0604020202020204" pitchFamily="34" charset="0"/>
              <a:buChar char="•"/>
              <a:defRPr/>
            </a:pPr>
            <a:r>
              <a:rPr lang="en-GB" sz="2400" kern="1200" dirty="0">
                <a:solidFill>
                  <a:schemeClr val="accent4"/>
                </a:solidFill>
              </a:rPr>
              <a:t>The </a:t>
            </a:r>
            <a:r>
              <a:rPr lang="en-GB" sz="2400" kern="1200" dirty="0" err="1" smtClean="0">
                <a:solidFill>
                  <a:schemeClr val="accent4"/>
                </a:solidFill>
              </a:rPr>
              <a:t>HoI</a:t>
            </a:r>
            <a:r>
              <a:rPr lang="en-GB" sz="2400" kern="1200" dirty="0" smtClean="0">
                <a:solidFill>
                  <a:schemeClr val="accent4"/>
                </a:solidFill>
              </a:rPr>
              <a:t> will </a:t>
            </a:r>
            <a:r>
              <a:rPr lang="en-GB" sz="2400" kern="1200" dirty="0">
                <a:solidFill>
                  <a:schemeClr val="accent4"/>
                </a:solidFill>
              </a:rPr>
              <a:t>then decide what action may be appropriate.  </a:t>
            </a:r>
          </a:p>
          <a:p>
            <a:pPr>
              <a:defRPr/>
            </a:pPr>
            <a:endParaRPr lang="en-GB" dirty="0"/>
          </a:p>
        </p:txBody>
      </p:sp>
      <p:sp>
        <p:nvSpPr>
          <p:cNvPr id="17412" name="Slide Number Placeholder 4"/>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8C288AD8-61D0-4BD0-A774-413BF47069D8}" type="slidenum">
              <a:rPr lang="en-GB" altLang="en-US" sz="1000">
                <a:solidFill>
                  <a:srgbClr val="FFFFFF"/>
                </a:solidFill>
              </a:rPr>
              <a:pPr>
                <a:spcAft>
                  <a:spcPct val="0"/>
                </a:spcAft>
                <a:buFontTx/>
                <a:buNone/>
              </a:pPr>
              <a:t>38</a:t>
            </a:fld>
            <a:endParaRPr lang="en-GB" altLang="en-US" sz="1000">
              <a:solidFill>
                <a:srgbClr val="FFFFFF"/>
              </a:solidFill>
            </a:endParaRPr>
          </a:p>
        </p:txBody>
      </p:sp>
    </p:spTree>
    <p:extLst>
      <p:ext uri="{BB962C8B-B14F-4D97-AF65-F5344CB8AC3E}">
        <p14:creationId xmlns:p14="http://schemas.microsoft.com/office/powerpoint/2010/main" val="2847361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384175" y="398463"/>
            <a:ext cx="8375650" cy="400050"/>
          </a:xfrm>
        </p:spPr>
        <p:txBody>
          <a:bodyPr>
            <a:spAutoFit/>
          </a:bodyPr>
          <a:lstStyle/>
          <a:p>
            <a:pPr algn="ctr"/>
            <a:r>
              <a:rPr lang="en-GB" altLang="en-US" smtClean="0">
                <a:cs typeface="Times New Roman" pitchFamily="18" charset="0"/>
              </a:rPr>
              <a:t>Promoting a positive working environment </a:t>
            </a:r>
          </a:p>
        </p:txBody>
      </p:sp>
      <p:grpSp>
        <p:nvGrpSpPr>
          <p:cNvPr id="18435" name="Group 4"/>
          <p:cNvGrpSpPr>
            <a:grpSpLocks/>
          </p:cNvGrpSpPr>
          <p:nvPr/>
        </p:nvGrpSpPr>
        <p:grpSpPr bwMode="auto">
          <a:xfrm>
            <a:off x="0" y="4194175"/>
            <a:ext cx="9144000" cy="2105025"/>
            <a:chOff x="0" y="4752979"/>
            <a:chExt cx="9144000" cy="2105021"/>
          </a:xfrm>
        </p:grpSpPr>
        <p:pic>
          <p:nvPicPr>
            <p:cNvPr id="18437" name="Picture 5"/>
            <p:cNvPicPr>
              <a:picLocks noChangeAspect="1"/>
            </p:cNvPicPr>
            <p:nvPr/>
          </p:nvPicPr>
          <p:blipFill>
            <a:blip r:embed="rId3">
              <a:extLst>
                <a:ext uri="{28A0092B-C50C-407E-A947-70E740481C1C}">
                  <a14:useLocalDpi xmlns:a14="http://schemas.microsoft.com/office/drawing/2010/main" val="0"/>
                </a:ext>
              </a:extLst>
            </a:blip>
            <a:srcRect t="62698"/>
            <a:stretch>
              <a:fillRect/>
            </a:stretch>
          </p:blipFill>
          <p:spPr bwMode="auto">
            <a:xfrm>
              <a:off x="1008112" y="4752979"/>
              <a:ext cx="7524328" cy="21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p:cNvPicPr>
            <p:nvPr/>
          </p:nvPicPr>
          <p:blipFill>
            <a:blip r:embed="rId3">
              <a:extLst>
                <a:ext uri="{28A0092B-C50C-407E-A947-70E740481C1C}">
                  <a14:useLocalDpi xmlns:a14="http://schemas.microsoft.com/office/drawing/2010/main" val="0"/>
                </a:ext>
              </a:extLst>
            </a:blip>
            <a:srcRect l="76440" t="62698"/>
            <a:stretch>
              <a:fillRect/>
            </a:stretch>
          </p:blipFill>
          <p:spPr bwMode="auto">
            <a:xfrm>
              <a:off x="7371251" y="4752980"/>
              <a:ext cx="1772749" cy="21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p:cNvPicPr>
              <a:picLocks noChangeAspect="1"/>
            </p:cNvPicPr>
            <p:nvPr/>
          </p:nvPicPr>
          <p:blipFill>
            <a:blip r:embed="rId3">
              <a:extLst>
                <a:ext uri="{28A0092B-C50C-407E-A947-70E740481C1C}">
                  <a14:useLocalDpi xmlns:a14="http://schemas.microsoft.com/office/drawing/2010/main" val="0"/>
                </a:ext>
              </a:extLst>
            </a:blip>
            <a:srcRect l="76440" t="62698"/>
            <a:stretch>
              <a:fillRect/>
            </a:stretch>
          </p:blipFill>
          <p:spPr bwMode="auto">
            <a:xfrm>
              <a:off x="0" y="4752980"/>
              <a:ext cx="1772749" cy="21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6" name="Rectangle 1"/>
          <p:cNvSpPr>
            <a:spLocks noChangeArrowheads="1"/>
          </p:cNvSpPr>
          <p:nvPr/>
        </p:nvSpPr>
        <p:spPr bwMode="auto">
          <a:xfrm>
            <a:off x="460375" y="1320800"/>
            <a:ext cx="80645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700">
                <a:solidFill>
                  <a:schemeClr val="tx1"/>
                </a:solidFill>
                <a:latin typeface="Arial" charset="0"/>
              </a:defRPr>
            </a:lvl1pPr>
            <a:lvl2pPr marL="1158875" indent="-701675">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0"/>
              </a:spcBef>
              <a:spcAft>
                <a:spcPct val="0"/>
              </a:spcAft>
              <a:defRPr sz="1700">
                <a:solidFill>
                  <a:schemeClr val="tx1"/>
                </a:solidFill>
                <a:latin typeface="Arial" charset="0"/>
              </a:defRPr>
            </a:lvl6pPr>
            <a:lvl7pPr marL="2971800" indent="-228600" eaLnBrk="0" fontAlgn="base" hangingPunct="0">
              <a:spcBef>
                <a:spcPct val="0"/>
              </a:spcBef>
              <a:spcAft>
                <a:spcPct val="0"/>
              </a:spcAft>
              <a:defRPr sz="1700">
                <a:solidFill>
                  <a:schemeClr val="tx1"/>
                </a:solidFill>
                <a:latin typeface="Arial" charset="0"/>
              </a:defRPr>
            </a:lvl7pPr>
            <a:lvl8pPr marL="3429000" indent="-228600" eaLnBrk="0" fontAlgn="base" hangingPunct="0">
              <a:spcBef>
                <a:spcPct val="0"/>
              </a:spcBef>
              <a:spcAft>
                <a:spcPct val="0"/>
              </a:spcAft>
              <a:defRPr sz="1700">
                <a:solidFill>
                  <a:schemeClr val="tx1"/>
                </a:solidFill>
                <a:latin typeface="Arial" charset="0"/>
              </a:defRPr>
            </a:lvl8pPr>
            <a:lvl9pPr marL="3886200" indent="-228600" eaLnBrk="0" fontAlgn="base" hangingPunct="0">
              <a:spcBef>
                <a:spcPct val="0"/>
              </a:spcBef>
              <a:spcAft>
                <a:spcPct val="0"/>
              </a:spcAft>
              <a:defRPr sz="1700">
                <a:solidFill>
                  <a:schemeClr val="tx1"/>
                </a:solidFill>
                <a:latin typeface="Arial" charset="0"/>
              </a:defRPr>
            </a:lvl9pPr>
          </a:lstStyle>
          <a:p>
            <a:pPr lvl="1" eaLnBrk="0" hangingPunct="0">
              <a:lnSpc>
                <a:spcPct val="90000"/>
              </a:lnSpc>
              <a:spcBef>
                <a:spcPct val="30000"/>
              </a:spcBef>
              <a:spcAft>
                <a:spcPct val="30000"/>
              </a:spcAft>
              <a:buFont typeface="Wingdings" pitchFamily="2" charset="2"/>
              <a:buChar char="§"/>
            </a:pPr>
            <a:r>
              <a:rPr lang="en-US" altLang="en-US" sz="2400">
                <a:solidFill>
                  <a:srgbClr val="003E72"/>
                </a:solidFill>
              </a:rPr>
              <a:t>Be familiar with the Dignity at Work Policy</a:t>
            </a:r>
          </a:p>
          <a:p>
            <a:pPr lvl="1" eaLnBrk="0" hangingPunct="0">
              <a:lnSpc>
                <a:spcPct val="90000"/>
              </a:lnSpc>
              <a:spcBef>
                <a:spcPct val="30000"/>
              </a:spcBef>
              <a:spcAft>
                <a:spcPct val="30000"/>
              </a:spcAft>
              <a:buFont typeface="Wingdings" pitchFamily="2" charset="2"/>
              <a:buChar char="§"/>
            </a:pPr>
            <a:r>
              <a:rPr lang="en-US" altLang="en-US" sz="2400">
                <a:solidFill>
                  <a:srgbClr val="003E72"/>
                </a:solidFill>
              </a:rPr>
              <a:t>Encourage staff awareness</a:t>
            </a:r>
          </a:p>
          <a:p>
            <a:pPr lvl="1" eaLnBrk="0" hangingPunct="0">
              <a:lnSpc>
                <a:spcPct val="90000"/>
              </a:lnSpc>
              <a:spcBef>
                <a:spcPct val="30000"/>
              </a:spcBef>
              <a:spcAft>
                <a:spcPct val="30000"/>
              </a:spcAft>
              <a:buFont typeface="Wingdings" pitchFamily="2" charset="2"/>
              <a:buChar char="§"/>
            </a:pPr>
            <a:r>
              <a:rPr lang="en-US" altLang="en-US" sz="2400">
                <a:solidFill>
                  <a:srgbClr val="003E72"/>
                </a:solidFill>
              </a:rPr>
              <a:t>Have zero tolerance for offensive behavior</a:t>
            </a:r>
          </a:p>
          <a:p>
            <a:pPr lvl="1" eaLnBrk="0" hangingPunct="0">
              <a:lnSpc>
                <a:spcPct val="90000"/>
              </a:lnSpc>
              <a:spcBef>
                <a:spcPct val="30000"/>
              </a:spcBef>
              <a:spcAft>
                <a:spcPct val="30000"/>
              </a:spcAft>
              <a:buFont typeface="Wingdings" pitchFamily="2" charset="2"/>
              <a:buChar char="§"/>
            </a:pPr>
            <a:r>
              <a:rPr lang="en-US" altLang="en-US" sz="2400">
                <a:solidFill>
                  <a:srgbClr val="003E72"/>
                </a:solidFill>
              </a:rPr>
              <a:t>Create a positive work environment</a:t>
            </a:r>
          </a:p>
          <a:p>
            <a:pPr lvl="1" eaLnBrk="0" hangingPunct="0">
              <a:lnSpc>
                <a:spcPct val="90000"/>
              </a:lnSpc>
              <a:spcBef>
                <a:spcPct val="30000"/>
              </a:spcBef>
              <a:spcAft>
                <a:spcPct val="30000"/>
              </a:spcAft>
              <a:buFont typeface="Wingdings" pitchFamily="2" charset="2"/>
              <a:buChar char="§"/>
            </a:pPr>
            <a:r>
              <a:rPr lang="en-US" altLang="en-US" sz="2400">
                <a:solidFill>
                  <a:srgbClr val="003E72"/>
                </a:solidFill>
              </a:rPr>
              <a:t>Exercise good management practices</a:t>
            </a:r>
          </a:p>
        </p:txBody>
      </p:sp>
    </p:spTree>
    <p:extLst>
      <p:ext uri="{BB962C8B-B14F-4D97-AF65-F5344CB8AC3E}">
        <p14:creationId xmlns:p14="http://schemas.microsoft.com/office/powerpoint/2010/main" val="3279887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altLang="en-US" smtClean="0"/>
              <a:t>AGENDA							</a:t>
            </a:r>
          </a:p>
        </p:txBody>
      </p:sp>
      <p:pic>
        <p:nvPicPr>
          <p:cNvPr id="6147" name="Picture 4" descr="C:\Users\ll428.INTERNAL\AppData\Local\Microsoft\Windows\Temporary Internet Files\Content.Outlook\Y5P3LZCC\WellCAM logo_95 FINAL.jpg"/>
          <p:cNvPicPr>
            <a:picLocks noChangeAspect="1" noChangeArrowheads="1"/>
          </p:cNvPicPr>
          <p:nvPr/>
        </p:nvPicPr>
        <p:blipFill>
          <a:blip r:embed="rId3">
            <a:extLst>
              <a:ext uri="{28A0092B-C50C-407E-A947-70E740481C1C}">
                <a14:useLocalDpi xmlns:a14="http://schemas.microsoft.com/office/drawing/2010/main" val="0"/>
              </a:ext>
            </a:extLst>
          </a:blip>
          <a:srcRect l="15437" t="21872" r="19316" b="28738"/>
          <a:stretch>
            <a:fillRect/>
          </a:stretch>
        </p:blipFill>
        <p:spPr bwMode="auto">
          <a:xfrm>
            <a:off x="7235825" y="115888"/>
            <a:ext cx="17145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1979613" y="1341438"/>
          <a:ext cx="5099050" cy="4824412"/>
        </p:xfrm>
        <a:graphic>
          <a:graphicData uri="http://schemas.openxmlformats.org/drawingml/2006/table">
            <a:tbl>
              <a:tblPr firstRow="1" firstCol="1" bandRow="1">
                <a:tableStyleId>{5C22544A-7EE6-4342-B048-85BDC9FD1C3A}</a:tableStyleId>
              </a:tblPr>
              <a:tblGrid>
                <a:gridCol w="648171"/>
                <a:gridCol w="4450879"/>
              </a:tblGrid>
              <a:tr h="800883">
                <a:tc>
                  <a:txBody>
                    <a:bodyPr/>
                    <a:lstStyle/>
                    <a:p>
                      <a:pPr>
                        <a:spcAft>
                          <a:spcPts val="0"/>
                        </a:spcAft>
                      </a:pPr>
                      <a:r>
                        <a:rPr lang="en-GB" sz="1600" dirty="0">
                          <a:effectLst/>
                        </a:rPr>
                        <a:t>12.00       </a:t>
                      </a:r>
                    </a:p>
                    <a:p>
                      <a:pPr>
                        <a:spcAft>
                          <a:spcPts val="0"/>
                        </a:spcAft>
                      </a:pPr>
                      <a:r>
                        <a:rPr lang="en-GB" sz="1600" dirty="0">
                          <a:effectLst/>
                        </a:rPr>
                        <a:t> </a:t>
                      </a:r>
                      <a:endParaRPr lang="en-GB" sz="1600" dirty="0">
                        <a:effectLst/>
                        <a:latin typeface="Calibri"/>
                        <a:ea typeface="Calibri"/>
                        <a:cs typeface="Times New Roman"/>
                      </a:endParaRPr>
                    </a:p>
                  </a:txBody>
                  <a:tcPr marL="56482" marR="56482" marT="0" marB="0"/>
                </a:tc>
                <a:tc>
                  <a:txBody>
                    <a:bodyPr/>
                    <a:lstStyle/>
                    <a:p>
                      <a:pPr>
                        <a:spcAft>
                          <a:spcPts val="0"/>
                        </a:spcAft>
                      </a:pPr>
                      <a:r>
                        <a:rPr lang="en-GB" sz="1600" dirty="0" smtClean="0">
                          <a:effectLst/>
                        </a:rPr>
                        <a:t>Introduction and</a:t>
                      </a:r>
                      <a:r>
                        <a:rPr lang="en-GB" sz="1600" baseline="0" dirty="0" smtClean="0">
                          <a:effectLst/>
                        </a:rPr>
                        <a:t> Welcome</a:t>
                      </a:r>
                      <a:endParaRPr lang="en-GB" sz="1600" dirty="0">
                        <a:effectLst/>
                      </a:endParaRPr>
                    </a:p>
                    <a:p>
                      <a:pPr>
                        <a:spcAft>
                          <a:spcPts val="0"/>
                        </a:spcAft>
                      </a:pPr>
                      <a:r>
                        <a:rPr lang="en-GB" sz="1600" dirty="0">
                          <a:effectLst/>
                        </a:rPr>
                        <a:t>Nick Bampos, Wellbeing Champion</a:t>
                      </a:r>
                    </a:p>
                    <a:p>
                      <a:pPr>
                        <a:spcAft>
                          <a:spcPts val="0"/>
                        </a:spcAft>
                      </a:pPr>
                      <a:r>
                        <a:rPr lang="en-GB" sz="1200" dirty="0">
                          <a:effectLst/>
                        </a:rPr>
                        <a:t> </a:t>
                      </a:r>
                      <a:endParaRPr lang="en-GB" sz="900" dirty="0">
                        <a:effectLst/>
                        <a:latin typeface="Calibri"/>
                        <a:ea typeface="Calibri"/>
                        <a:cs typeface="Times New Roman"/>
                      </a:endParaRPr>
                    </a:p>
                  </a:txBody>
                  <a:tcPr marL="56482" marR="56482" marT="0" marB="0"/>
                </a:tc>
              </a:tr>
              <a:tr h="874681">
                <a:tc>
                  <a:txBody>
                    <a:bodyPr/>
                    <a:lstStyle/>
                    <a:p>
                      <a:pPr>
                        <a:spcAft>
                          <a:spcPts val="0"/>
                        </a:spcAft>
                      </a:pPr>
                      <a:r>
                        <a:rPr lang="en-GB" sz="1600">
                          <a:effectLst/>
                        </a:rPr>
                        <a:t>12.15        </a:t>
                      </a:r>
                      <a:endParaRPr lang="en-GB" sz="1600">
                        <a:effectLst/>
                        <a:latin typeface="Calibri"/>
                        <a:ea typeface="Calibri"/>
                        <a:cs typeface="Times New Roman"/>
                      </a:endParaRPr>
                    </a:p>
                  </a:txBody>
                  <a:tcPr marL="56482" marR="56482" marT="0" marB="0"/>
                </a:tc>
                <a:tc>
                  <a:txBody>
                    <a:bodyPr/>
                    <a:lstStyle/>
                    <a:p>
                      <a:pPr>
                        <a:spcAft>
                          <a:spcPts val="0"/>
                        </a:spcAft>
                      </a:pPr>
                      <a:r>
                        <a:rPr lang="en-GB" sz="1600" dirty="0">
                          <a:effectLst/>
                        </a:rPr>
                        <a:t>Role of Wellbeing Advocate and HR support </a:t>
                      </a:r>
                    </a:p>
                    <a:p>
                      <a:pPr>
                        <a:spcAft>
                          <a:spcPts val="0"/>
                        </a:spcAft>
                      </a:pPr>
                      <a:r>
                        <a:rPr lang="en-GB" sz="1600" dirty="0">
                          <a:effectLst/>
                        </a:rPr>
                        <a:t>Sarah Botcherby, Strategic Projects Manager </a:t>
                      </a:r>
                    </a:p>
                    <a:p>
                      <a:pPr>
                        <a:spcAft>
                          <a:spcPts val="0"/>
                        </a:spcAft>
                      </a:pPr>
                      <a:r>
                        <a:rPr lang="en-GB" sz="1600" dirty="0">
                          <a:effectLst/>
                        </a:rPr>
                        <a:t> </a:t>
                      </a:r>
                    </a:p>
                  </a:txBody>
                  <a:tcPr marL="56482" marR="56482" marT="0" marB="0"/>
                </a:tc>
              </a:tr>
              <a:tr h="816368">
                <a:tc>
                  <a:txBody>
                    <a:bodyPr/>
                    <a:lstStyle/>
                    <a:p>
                      <a:pPr>
                        <a:spcAft>
                          <a:spcPts val="0"/>
                        </a:spcAft>
                      </a:pPr>
                      <a:r>
                        <a:rPr lang="en-GB" sz="1600">
                          <a:effectLst/>
                        </a:rPr>
                        <a:t>12.30        </a:t>
                      </a:r>
                      <a:endParaRPr lang="en-GB" sz="1600">
                        <a:effectLst/>
                        <a:latin typeface="Calibri"/>
                        <a:ea typeface="Calibri"/>
                        <a:cs typeface="Times New Roman"/>
                      </a:endParaRPr>
                    </a:p>
                  </a:txBody>
                  <a:tcPr marL="56482" marR="56482" marT="0" marB="0"/>
                </a:tc>
                <a:tc>
                  <a:txBody>
                    <a:bodyPr/>
                    <a:lstStyle/>
                    <a:p>
                      <a:pPr>
                        <a:spcAft>
                          <a:spcPts val="0"/>
                        </a:spcAft>
                      </a:pPr>
                      <a:r>
                        <a:rPr lang="en-GB" sz="1600" dirty="0">
                          <a:effectLst/>
                        </a:rPr>
                        <a:t>Staff Counselling provision </a:t>
                      </a:r>
                    </a:p>
                    <a:p>
                      <a:pPr>
                        <a:spcAft>
                          <a:spcPts val="0"/>
                        </a:spcAft>
                      </a:pPr>
                      <a:r>
                        <a:rPr lang="en-GB" sz="1600" dirty="0">
                          <a:effectLst/>
                        </a:rPr>
                        <a:t>Michelle Reynolds, Head of Staff Counselling</a:t>
                      </a:r>
                    </a:p>
                    <a:p>
                      <a:pPr>
                        <a:spcAft>
                          <a:spcPts val="0"/>
                        </a:spcAft>
                      </a:pPr>
                      <a:r>
                        <a:rPr lang="en-GB" sz="1200" dirty="0">
                          <a:effectLst/>
                        </a:rPr>
                        <a:t> </a:t>
                      </a:r>
                      <a:endParaRPr lang="en-GB" sz="900" dirty="0">
                        <a:effectLst/>
                      </a:endParaRPr>
                    </a:p>
                  </a:txBody>
                  <a:tcPr marL="56482" marR="56482" marT="0" marB="0"/>
                </a:tc>
              </a:tr>
              <a:tr h="816368">
                <a:tc>
                  <a:txBody>
                    <a:bodyPr/>
                    <a:lstStyle/>
                    <a:p>
                      <a:pPr>
                        <a:spcAft>
                          <a:spcPts val="0"/>
                        </a:spcAft>
                      </a:pPr>
                      <a:r>
                        <a:rPr lang="en-GB" sz="1600">
                          <a:effectLst/>
                        </a:rPr>
                        <a:t>12.45        </a:t>
                      </a:r>
                      <a:endParaRPr lang="en-GB" sz="1600">
                        <a:effectLst/>
                        <a:latin typeface="Calibri"/>
                        <a:ea typeface="Calibri"/>
                        <a:cs typeface="Times New Roman"/>
                      </a:endParaRPr>
                    </a:p>
                  </a:txBody>
                  <a:tcPr marL="56482" marR="56482" marT="0" marB="0"/>
                </a:tc>
                <a:tc>
                  <a:txBody>
                    <a:bodyPr/>
                    <a:lstStyle/>
                    <a:p>
                      <a:pPr>
                        <a:spcAft>
                          <a:spcPts val="0"/>
                        </a:spcAft>
                      </a:pPr>
                      <a:r>
                        <a:rPr lang="en-GB" sz="1600" dirty="0">
                          <a:effectLst/>
                        </a:rPr>
                        <a:t>Occupational Health Service (OHS) provision </a:t>
                      </a:r>
                    </a:p>
                    <a:p>
                      <a:pPr>
                        <a:spcAft>
                          <a:spcPts val="0"/>
                        </a:spcAft>
                      </a:pPr>
                      <a:r>
                        <a:rPr lang="en-GB" sz="1600" dirty="0">
                          <a:effectLst/>
                        </a:rPr>
                        <a:t>Liz Smith, Head of the OHS</a:t>
                      </a:r>
                    </a:p>
                    <a:p>
                      <a:pPr>
                        <a:spcAft>
                          <a:spcPts val="0"/>
                        </a:spcAft>
                      </a:pPr>
                      <a:r>
                        <a:rPr lang="en-GB" sz="1200" dirty="0">
                          <a:effectLst/>
                        </a:rPr>
                        <a:t> </a:t>
                      </a:r>
                      <a:endParaRPr lang="en-GB" sz="900" dirty="0">
                        <a:effectLst/>
                      </a:endParaRPr>
                    </a:p>
                    <a:p>
                      <a:pPr>
                        <a:spcAft>
                          <a:spcPts val="0"/>
                        </a:spcAft>
                      </a:pPr>
                      <a:endParaRPr lang="en-GB" sz="900" dirty="0">
                        <a:effectLst/>
                        <a:latin typeface="Calibri"/>
                        <a:ea typeface="Calibri"/>
                        <a:cs typeface="Times New Roman"/>
                      </a:endParaRPr>
                    </a:p>
                  </a:txBody>
                  <a:tcPr marL="56482" marR="56482" marT="0" marB="0"/>
                </a:tc>
              </a:tr>
              <a:tr h="816368">
                <a:tc>
                  <a:txBody>
                    <a:bodyPr/>
                    <a:lstStyle/>
                    <a:p>
                      <a:pPr>
                        <a:spcAft>
                          <a:spcPts val="0"/>
                        </a:spcAft>
                      </a:pPr>
                      <a:r>
                        <a:rPr lang="en-GB" sz="1600">
                          <a:effectLst/>
                        </a:rPr>
                        <a:t>13.00        </a:t>
                      </a:r>
                      <a:endParaRPr lang="en-GB" sz="1600">
                        <a:effectLst/>
                        <a:latin typeface="Calibri"/>
                        <a:ea typeface="Calibri"/>
                        <a:cs typeface="Times New Roman"/>
                      </a:endParaRPr>
                    </a:p>
                  </a:txBody>
                  <a:tcPr marL="56482" marR="56482" marT="0" marB="0"/>
                </a:tc>
                <a:tc>
                  <a:txBody>
                    <a:bodyPr/>
                    <a:lstStyle/>
                    <a:p>
                      <a:pPr>
                        <a:spcAft>
                          <a:spcPts val="0"/>
                        </a:spcAft>
                      </a:pPr>
                      <a:r>
                        <a:rPr lang="en-GB" sz="1600" dirty="0">
                          <a:effectLst/>
                        </a:rPr>
                        <a:t>Briefing on Dignity at Work policy (and lunch)</a:t>
                      </a:r>
                    </a:p>
                    <a:p>
                      <a:pPr>
                        <a:spcAft>
                          <a:spcPts val="0"/>
                        </a:spcAft>
                      </a:pPr>
                      <a:r>
                        <a:rPr lang="en-GB" sz="1600" dirty="0">
                          <a:effectLst/>
                        </a:rPr>
                        <a:t>Laura Andreou, HR </a:t>
                      </a:r>
                      <a:r>
                        <a:rPr lang="en-GB" sz="1600" dirty="0" err="1" smtClean="0">
                          <a:effectLst/>
                        </a:rPr>
                        <a:t>Adviser+D@W</a:t>
                      </a:r>
                      <a:r>
                        <a:rPr lang="en-GB" sz="1600" dirty="0" smtClean="0">
                          <a:effectLst/>
                        </a:rPr>
                        <a:t> Co-ordinator</a:t>
                      </a:r>
                      <a:endParaRPr lang="en-GB" sz="1600" dirty="0">
                        <a:effectLst/>
                      </a:endParaRPr>
                    </a:p>
                  </a:txBody>
                  <a:tcPr marL="56482" marR="56482" marT="0" marB="0"/>
                </a:tc>
              </a:tr>
              <a:tr h="699744">
                <a:tc>
                  <a:txBody>
                    <a:bodyPr/>
                    <a:lstStyle/>
                    <a:p>
                      <a:pPr>
                        <a:spcAft>
                          <a:spcPts val="0"/>
                        </a:spcAft>
                      </a:pPr>
                      <a:r>
                        <a:rPr lang="en-GB" sz="1600" dirty="0">
                          <a:effectLst/>
                        </a:rPr>
                        <a:t>13.45       </a:t>
                      </a:r>
                      <a:endParaRPr lang="en-GB" sz="1600" dirty="0">
                        <a:effectLst/>
                        <a:latin typeface="Calibri"/>
                        <a:ea typeface="Calibri"/>
                        <a:cs typeface="Times New Roman"/>
                      </a:endParaRPr>
                    </a:p>
                  </a:txBody>
                  <a:tcPr marL="56482" marR="56482" marT="0" marB="0"/>
                </a:tc>
                <a:tc>
                  <a:txBody>
                    <a:bodyPr/>
                    <a:lstStyle/>
                    <a:p>
                      <a:pPr>
                        <a:spcAft>
                          <a:spcPts val="0"/>
                        </a:spcAft>
                      </a:pPr>
                      <a:r>
                        <a:rPr lang="en-GB" sz="1600" dirty="0">
                          <a:effectLst/>
                        </a:rPr>
                        <a:t>Closing comments</a:t>
                      </a:r>
                    </a:p>
                    <a:p>
                      <a:pPr>
                        <a:spcAft>
                          <a:spcPts val="0"/>
                        </a:spcAft>
                      </a:pPr>
                      <a:r>
                        <a:rPr lang="en-GB" sz="1600" dirty="0">
                          <a:effectLst/>
                        </a:rPr>
                        <a:t>Sarah </a:t>
                      </a:r>
                      <a:r>
                        <a:rPr lang="en-GB" sz="1600" dirty="0" smtClean="0">
                          <a:effectLst/>
                        </a:rPr>
                        <a:t>Botcherby</a:t>
                      </a:r>
                      <a:endParaRPr lang="en-GB" sz="1600" dirty="0">
                        <a:effectLst/>
                      </a:endParaRPr>
                    </a:p>
                  </a:txBody>
                  <a:tcPr marL="56482" marR="56482" marT="0" marB="0"/>
                </a:tc>
              </a:tr>
            </a:tbl>
          </a:graphicData>
        </a:graphic>
      </p:graphicFrame>
      <p:sp>
        <p:nvSpPr>
          <p:cNvPr id="6171" name="Rectangle 1"/>
          <p:cNvSpPr>
            <a:spLocks noGrp="1" noChangeArrowheads="1"/>
          </p:cNvSpPr>
          <p:nvPr>
            <p:ph type="body" idx="1"/>
          </p:nvPr>
        </p:nvSpPr>
        <p:spPr>
          <a:xfrm>
            <a:off x="384175" y="3357563"/>
            <a:ext cx="1381125" cy="401637"/>
          </a:xfrm>
          <a:noFill/>
        </p:spPr>
        <p:txBody>
          <a:bodyPr wrap="none" lIns="91440" tIns="45720" rIns="91440" bIns="45720" anchor="ctr">
            <a:spAutoFit/>
          </a:bodyPr>
          <a:lstStyle/>
          <a:p>
            <a:pPr marL="0" indent="0">
              <a:spcAft>
                <a:spcPct val="0"/>
              </a:spcAft>
              <a:buFontTx/>
              <a:buNone/>
            </a:pPr>
            <a:r>
              <a:rPr lang="en-GB" altLang="en-US" b="1" smtClean="0">
                <a:ea typeface="Calibri" pitchFamily="34" charset="0"/>
                <a:cs typeface="Times New Roman" pitchFamily="18" charset="0"/>
              </a:rPr>
              <a:t>Timetable</a:t>
            </a:r>
            <a:endParaRPr lang="en-GB" altLang="en-US" sz="1800" smtClean="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0" y="1301750"/>
            <a:ext cx="8758238" cy="4864100"/>
          </a:xfrm>
        </p:spPr>
        <p:txBody>
          <a:bodyPr/>
          <a:lstStyle/>
          <a:p>
            <a:pPr marL="0" indent="0" eaLnBrk="1" hangingPunct="1">
              <a:lnSpc>
                <a:spcPct val="90000"/>
              </a:lnSpc>
              <a:spcAft>
                <a:spcPct val="0"/>
              </a:spcAft>
              <a:buFontTx/>
              <a:buNone/>
            </a:pPr>
            <a:r>
              <a:rPr lang="en-US" altLang="en-US" sz="2200" b="1" smtClean="0"/>
              <a:t>       Everyone can influence positive behavior:</a:t>
            </a:r>
          </a:p>
          <a:p>
            <a:pPr marL="0" indent="0" eaLnBrk="1" hangingPunct="1">
              <a:lnSpc>
                <a:spcPct val="90000"/>
              </a:lnSpc>
              <a:spcAft>
                <a:spcPct val="0"/>
              </a:spcAft>
              <a:buFontTx/>
              <a:buNone/>
            </a:pPr>
            <a:endParaRPr lang="en-US" altLang="en-US" sz="2200" smtClean="0"/>
          </a:p>
          <a:p>
            <a:pPr lvl="2" eaLnBrk="1" hangingPunct="1">
              <a:lnSpc>
                <a:spcPct val="90000"/>
              </a:lnSpc>
              <a:spcAft>
                <a:spcPct val="0"/>
              </a:spcAft>
            </a:pPr>
            <a:r>
              <a:rPr lang="en-US" altLang="en-US" sz="2200" smtClean="0"/>
              <a:t>Think about how your own behaviors could be interpreted and impact on others</a:t>
            </a:r>
          </a:p>
          <a:p>
            <a:pPr lvl="2" eaLnBrk="1" hangingPunct="1">
              <a:lnSpc>
                <a:spcPct val="90000"/>
              </a:lnSpc>
              <a:spcAft>
                <a:spcPct val="0"/>
              </a:spcAft>
            </a:pPr>
            <a:r>
              <a:rPr lang="en-US" altLang="en-US" sz="2200" smtClean="0"/>
              <a:t>Be open and honest </a:t>
            </a:r>
          </a:p>
          <a:p>
            <a:pPr lvl="2" eaLnBrk="1" hangingPunct="1">
              <a:lnSpc>
                <a:spcPct val="90000"/>
              </a:lnSpc>
              <a:spcAft>
                <a:spcPct val="0"/>
              </a:spcAft>
            </a:pPr>
            <a:r>
              <a:rPr lang="en-US" altLang="en-US" sz="2200" smtClean="0"/>
              <a:t>Thank each other and make colleagues feel appreciated </a:t>
            </a:r>
          </a:p>
          <a:p>
            <a:pPr lvl="2" eaLnBrk="1" hangingPunct="1">
              <a:lnSpc>
                <a:spcPct val="90000"/>
              </a:lnSpc>
              <a:spcAft>
                <a:spcPct val="0"/>
              </a:spcAft>
            </a:pPr>
            <a:r>
              <a:rPr lang="en-US" altLang="en-US" sz="2200" smtClean="0"/>
              <a:t>Apologise if you have done or said something wrong</a:t>
            </a:r>
          </a:p>
          <a:p>
            <a:pPr lvl="2" eaLnBrk="1" hangingPunct="1">
              <a:lnSpc>
                <a:spcPct val="90000"/>
              </a:lnSpc>
              <a:spcAft>
                <a:spcPct val="0"/>
              </a:spcAft>
            </a:pPr>
            <a:r>
              <a:rPr lang="en-US" altLang="en-US" sz="2200" smtClean="0"/>
              <a:t>Don’t be afraid to say something when you don’t like how someone speaks to you or how someone behaves. </a:t>
            </a:r>
          </a:p>
          <a:p>
            <a:pPr lvl="2" eaLnBrk="1" hangingPunct="1">
              <a:lnSpc>
                <a:spcPct val="90000"/>
              </a:lnSpc>
              <a:spcAft>
                <a:spcPct val="0"/>
              </a:spcAft>
            </a:pPr>
            <a:r>
              <a:rPr lang="en-US" altLang="en-US" sz="2200" smtClean="0"/>
              <a:t>Speak to others politely - think about how they will hear what you say.</a:t>
            </a:r>
          </a:p>
          <a:p>
            <a:pPr lvl="2" eaLnBrk="1" hangingPunct="1">
              <a:lnSpc>
                <a:spcPct val="90000"/>
              </a:lnSpc>
              <a:spcAft>
                <a:spcPct val="0"/>
              </a:spcAft>
            </a:pPr>
            <a:r>
              <a:rPr lang="en-US" altLang="en-US" sz="2200" smtClean="0"/>
              <a:t>Remember you don’t know everything about your colleagues and others in the work place. </a:t>
            </a:r>
          </a:p>
          <a:p>
            <a:pPr lvl="2" eaLnBrk="1" hangingPunct="1">
              <a:lnSpc>
                <a:spcPct val="90000"/>
              </a:lnSpc>
              <a:spcAft>
                <a:spcPct val="0"/>
              </a:spcAft>
            </a:pPr>
            <a:r>
              <a:rPr lang="en-US" altLang="en-US" sz="2200" smtClean="0"/>
              <a:t>Reach out to people - don’t assume</a:t>
            </a:r>
          </a:p>
          <a:p>
            <a:pPr lvl="2" eaLnBrk="1" hangingPunct="1">
              <a:lnSpc>
                <a:spcPct val="90000"/>
              </a:lnSpc>
              <a:spcAft>
                <a:spcPct val="0"/>
              </a:spcAft>
            </a:pPr>
            <a:r>
              <a:rPr lang="en-US" altLang="en-US" sz="2200" smtClean="0"/>
              <a:t>Challenge negative behaviour</a:t>
            </a:r>
          </a:p>
          <a:p>
            <a:pPr lvl="2" eaLnBrk="1" hangingPunct="1">
              <a:lnSpc>
                <a:spcPct val="90000"/>
              </a:lnSpc>
              <a:spcAft>
                <a:spcPct val="0"/>
              </a:spcAft>
            </a:pPr>
            <a:r>
              <a:rPr lang="en-US" altLang="en-US" sz="2200" smtClean="0"/>
              <a:t>Just ask if you are not sure</a:t>
            </a:r>
          </a:p>
        </p:txBody>
      </p:sp>
      <p:sp>
        <p:nvSpPr>
          <p:cNvPr id="19459" name="Slide Number Placeholder 3"/>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BB694E53-BE4A-4686-A407-5DBE46CD5E04}" type="slidenum">
              <a:rPr lang="en-GB" altLang="en-US" sz="1000">
                <a:solidFill>
                  <a:srgbClr val="FFFFFF"/>
                </a:solidFill>
              </a:rPr>
              <a:pPr>
                <a:spcAft>
                  <a:spcPct val="0"/>
                </a:spcAft>
                <a:buFontTx/>
                <a:buNone/>
              </a:pPr>
              <a:t>40</a:t>
            </a:fld>
            <a:endParaRPr lang="en-GB" altLang="en-US" sz="1000">
              <a:solidFill>
                <a:srgbClr val="FFFFFF"/>
              </a:solidFill>
            </a:endParaRPr>
          </a:p>
        </p:txBody>
      </p:sp>
      <p:sp>
        <p:nvSpPr>
          <p:cNvPr id="19460" name="Title 4"/>
          <p:cNvSpPr>
            <a:spLocks noGrp="1"/>
          </p:cNvSpPr>
          <p:nvPr>
            <p:ph type="title"/>
          </p:nvPr>
        </p:nvSpPr>
        <p:spPr/>
        <p:txBody>
          <a:bodyPr/>
          <a:lstStyle/>
          <a:p>
            <a:r>
              <a:rPr lang="en-GB" altLang="en-US" smtClean="0"/>
              <a:t>Culture of Positive Behaviour </a:t>
            </a:r>
          </a:p>
        </p:txBody>
      </p:sp>
    </p:spTree>
    <p:extLst>
      <p:ext uri="{BB962C8B-B14F-4D97-AF65-F5344CB8AC3E}">
        <p14:creationId xmlns:p14="http://schemas.microsoft.com/office/powerpoint/2010/main" val="102763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z="2800" smtClean="0"/>
              <a:t>Sources of Support</a:t>
            </a:r>
            <a:br>
              <a:rPr lang="en-GB" altLang="en-US" sz="2800" smtClean="0"/>
            </a:br>
            <a:r>
              <a:rPr lang="en-GB" altLang="en-US" sz="2800" smtClean="0"/>
              <a:t>		….both for you and to signpost staff</a:t>
            </a:r>
          </a:p>
        </p:txBody>
      </p:sp>
      <p:sp>
        <p:nvSpPr>
          <p:cNvPr id="39939" name="Content Placeholder 2"/>
          <p:cNvSpPr>
            <a:spLocks noGrp="1"/>
          </p:cNvSpPr>
          <p:nvPr>
            <p:ph idx="1"/>
          </p:nvPr>
        </p:nvSpPr>
        <p:spPr>
          <a:xfrm>
            <a:off x="323850" y="1484313"/>
            <a:ext cx="8374063" cy="4032250"/>
          </a:xfrm>
        </p:spPr>
        <p:txBody>
          <a:bodyPr/>
          <a:lstStyle/>
          <a:p>
            <a:pPr eaLnBrk="1" hangingPunct="1">
              <a:lnSpc>
                <a:spcPct val="80000"/>
              </a:lnSpc>
              <a:spcAft>
                <a:spcPts val="1800"/>
              </a:spcAft>
              <a:buFontTx/>
              <a:buNone/>
              <a:defRPr/>
            </a:pPr>
            <a:endParaRPr lang="en-GB" altLang="en-US" dirty="0" smtClean="0"/>
          </a:p>
          <a:p>
            <a:pPr eaLnBrk="1" hangingPunct="1">
              <a:lnSpc>
                <a:spcPct val="80000"/>
              </a:lnSpc>
              <a:spcAft>
                <a:spcPts val="1800"/>
              </a:spcAft>
              <a:buFont typeface="Wingdings" pitchFamily="2" charset="2"/>
              <a:buNone/>
              <a:defRPr/>
            </a:pPr>
            <a:endParaRPr lang="en-GB" altLang="en-US" dirty="0" smtClean="0"/>
          </a:p>
          <a:p>
            <a:pPr eaLnBrk="1" hangingPunct="1">
              <a:lnSpc>
                <a:spcPct val="80000"/>
              </a:lnSpc>
              <a:spcAft>
                <a:spcPts val="1800"/>
              </a:spcAft>
              <a:buFont typeface="Wingdings" pitchFamily="2" charset="2"/>
              <a:buNone/>
              <a:defRPr/>
            </a:pPr>
            <a:endParaRPr lang="en-GB" altLang="en-US" dirty="0" smtClean="0"/>
          </a:p>
          <a:p>
            <a:pPr eaLnBrk="1" hangingPunct="1">
              <a:lnSpc>
                <a:spcPct val="80000"/>
              </a:lnSpc>
              <a:spcAft>
                <a:spcPts val="1800"/>
              </a:spcAft>
              <a:buFont typeface="Wingdings" pitchFamily="2" charset="2"/>
              <a:buNone/>
              <a:defRPr/>
            </a:pPr>
            <a:endParaRPr lang="en-GB" altLang="en-US" dirty="0" smtClean="0">
              <a:solidFill>
                <a:schemeClr val="accent4"/>
              </a:solidFill>
            </a:endParaRPr>
          </a:p>
          <a:p>
            <a:pPr eaLnBrk="1" hangingPunct="1">
              <a:lnSpc>
                <a:spcPct val="80000"/>
              </a:lnSpc>
              <a:spcAft>
                <a:spcPts val="1800"/>
              </a:spcAft>
              <a:buFont typeface="Wingdings" pitchFamily="2" charset="2"/>
              <a:buNone/>
              <a:defRPr/>
            </a:pPr>
            <a:endParaRPr lang="en-GB" altLang="en-US" dirty="0" smtClean="0"/>
          </a:p>
          <a:p>
            <a:pPr eaLnBrk="1" hangingPunct="1">
              <a:lnSpc>
                <a:spcPct val="80000"/>
              </a:lnSpc>
              <a:spcAft>
                <a:spcPts val="1800"/>
              </a:spcAft>
              <a:buFont typeface="Wingdings" pitchFamily="2" charset="2"/>
              <a:buNone/>
              <a:defRPr/>
            </a:pPr>
            <a:endParaRPr lang="en-GB" altLang="en-US" dirty="0" smtClean="0"/>
          </a:p>
          <a:p>
            <a:pPr eaLnBrk="1" hangingPunct="1">
              <a:lnSpc>
                <a:spcPct val="80000"/>
              </a:lnSpc>
              <a:spcAft>
                <a:spcPts val="1800"/>
              </a:spcAft>
              <a:buFont typeface="Wingdings" pitchFamily="2" charset="2"/>
              <a:buNone/>
              <a:defRPr/>
            </a:pPr>
            <a:endParaRPr lang="en-GB" altLang="en-US" dirty="0" smtClean="0"/>
          </a:p>
          <a:p>
            <a:pPr eaLnBrk="1" hangingPunct="1">
              <a:lnSpc>
                <a:spcPct val="80000"/>
              </a:lnSpc>
              <a:spcAft>
                <a:spcPts val="1800"/>
              </a:spcAft>
              <a:buFontTx/>
              <a:buNone/>
              <a:defRPr/>
            </a:pPr>
            <a:r>
              <a:rPr lang="en-GB" altLang="en-US" i="1" dirty="0" smtClean="0">
                <a:solidFill>
                  <a:schemeClr val="accent4"/>
                </a:solidFill>
              </a:rPr>
              <a:t>https://www.hr.admin.cam.ac.uk/policies-procedures/dignity-work-policy/sources-support</a:t>
            </a:r>
          </a:p>
          <a:p>
            <a:pPr eaLnBrk="1" hangingPunct="1">
              <a:lnSpc>
                <a:spcPct val="80000"/>
              </a:lnSpc>
              <a:spcAft>
                <a:spcPts val="1800"/>
              </a:spcAft>
              <a:buFont typeface="Wingdings" pitchFamily="2" charset="2"/>
              <a:buNone/>
              <a:defRPr/>
            </a:pPr>
            <a:endParaRPr lang="en-GB" altLang="en-US" dirty="0" smtClean="0"/>
          </a:p>
        </p:txBody>
      </p:sp>
      <p:sp>
        <p:nvSpPr>
          <p:cNvPr id="20484" name="Slide Number Placeholder 3"/>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C341BFD4-46C9-44B5-B2D2-AC83FD23631B}" type="slidenum">
              <a:rPr lang="en-GB" altLang="en-US" sz="1000">
                <a:solidFill>
                  <a:srgbClr val="FFFFFF"/>
                </a:solidFill>
              </a:rPr>
              <a:pPr>
                <a:spcAft>
                  <a:spcPct val="0"/>
                </a:spcAft>
                <a:buFontTx/>
                <a:buNone/>
              </a:pPr>
              <a:t>41</a:t>
            </a:fld>
            <a:endParaRPr lang="en-GB" altLang="en-US" sz="1000">
              <a:solidFill>
                <a:srgbClr val="FFFFFF"/>
              </a:solidFill>
            </a:endParaRP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838" y="1844675"/>
            <a:ext cx="2598737" cy="253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0107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384175" y="398463"/>
            <a:ext cx="8375650" cy="430212"/>
          </a:xfrm>
        </p:spPr>
        <p:txBody>
          <a:bodyPr>
            <a:spAutoFit/>
          </a:bodyPr>
          <a:lstStyle/>
          <a:p>
            <a:pPr algn="ctr"/>
            <a:r>
              <a:rPr lang="en-GB" altLang="en-US" sz="2800" smtClean="0"/>
              <a:t>Internal Support </a:t>
            </a:r>
            <a:endParaRPr lang="en-GB" altLang="en-US" smtClean="0">
              <a:cs typeface="Times New Roman" pitchFamily="18" charset="0"/>
            </a:endParaRPr>
          </a:p>
        </p:txBody>
      </p:sp>
      <p:grpSp>
        <p:nvGrpSpPr>
          <p:cNvPr id="21507" name="Group 4"/>
          <p:cNvGrpSpPr>
            <a:grpSpLocks/>
          </p:cNvGrpSpPr>
          <p:nvPr/>
        </p:nvGrpSpPr>
        <p:grpSpPr bwMode="auto">
          <a:xfrm>
            <a:off x="0" y="4194175"/>
            <a:ext cx="9144000" cy="2105025"/>
            <a:chOff x="0" y="4752979"/>
            <a:chExt cx="9144000" cy="2105021"/>
          </a:xfrm>
        </p:grpSpPr>
        <p:pic>
          <p:nvPicPr>
            <p:cNvPr id="21514" name="Picture 5"/>
            <p:cNvPicPr>
              <a:picLocks noChangeAspect="1"/>
            </p:cNvPicPr>
            <p:nvPr/>
          </p:nvPicPr>
          <p:blipFill>
            <a:blip r:embed="rId3">
              <a:extLst>
                <a:ext uri="{28A0092B-C50C-407E-A947-70E740481C1C}">
                  <a14:useLocalDpi xmlns:a14="http://schemas.microsoft.com/office/drawing/2010/main" val="0"/>
                </a:ext>
              </a:extLst>
            </a:blip>
            <a:srcRect t="62698"/>
            <a:stretch>
              <a:fillRect/>
            </a:stretch>
          </p:blipFill>
          <p:spPr bwMode="auto">
            <a:xfrm>
              <a:off x="1008112" y="4752979"/>
              <a:ext cx="7524328" cy="21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6"/>
            <p:cNvPicPr>
              <a:picLocks noChangeAspect="1"/>
            </p:cNvPicPr>
            <p:nvPr/>
          </p:nvPicPr>
          <p:blipFill>
            <a:blip r:embed="rId3">
              <a:extLst>
                <a:ext uri="{28A0092B-C50C-407E-A947-70E740481C1C}">
                  <a14:useLocalDpi xmlns:a14="http://schemas.microsoft.com/office/drawing/2010/main" val="0"/>
                </a:ext>
              </a:extLst>
            </a:blip>
            <a:srcRect l="76440" t="62698"/>
            <a:stretch>
              <a:fillRect/>
            </a:stretch>
          </p:blipFill>
          <p:spPr bwMode="auto">
            <a:xfrm>
              <a:off x="7371251" y="4752980"/>
              <a:ext cx="1772749" cy="21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7"/>
            <p:cNvPicPr>
              <a:picLocks noChangeAspect="1"/>
            </p:cNvPicPr>
            <p:nvPr/>
          </p:nvPicPr>
          <p:blipFill>
            <a:blip r:embed="rId3">
              <a:extLst>
                <a:ext uri="{28A0092B-C50C-407E-A947-70E740481C1C}">
                  <a14:useLocalDpi xmlns:a14="http://schemas.microsoft.com/office/drawing/2010/main" val="0"/>
                </a:ext>
              </a:extLst>
            </a:blip>
            <a:srcRect l="76440" t="62698"/>
            <a:stretch>
              <a:fillRect/>
            </a:stretch>
          </p:blipFill>
          <p:spPr bwMode="auto">
            <a:xfrm>
              <a:off x="0" y="4752980"/>
              <a:ext cx="1772749" cy="21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Oval 4"/>
          <p:cNvSpPr/>
          <p:nvPr/>
        </p:nvSpPr>
        <p:spPr>
          <a:xfrm>
            <a:off x="166688" y="1436688"/>
            <a:ext cx="143986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sz="1700" dirty="0">
                <a:solidFill>
                  <a:srgbClr val="FFFFFF"/>
                </a:solidFill>
              </a:rPr>
              <a:t>HR</a:t>
            </a:r>
          </a:p>
        </p:txBody>
      </p:sp>
      <p:sp>
        <p:nvSpPr>
          <p:cNvPr id="13" name="Oval 12"/>
          <p:cNvSpPr/>
          <p:nvPr/>
        </p:nvSpPr>
        <p:spPr>
          <a:xfrm>
            <a:off x="742950" y="2859088"/>
            <a:ext cx="1727200" cy="903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sz="1700" dirty="0">
                <a:solidFill>
                  <a:srgbClr val="FFFFFF"/>
                </a:solidFill>
              </a:rPr>
              <a:t>Dignity at Work Contacts</a:t>
            </a:r>
          </a:p>
        </p:txBody>
      </p:sp>
      <p:sp>
        <p:nvSpPr>
          <p:cNvPr id="14" name="Oval 13"/>
          <p:cNvSpPr/>
          <p:nvPr/>
        </p:nvSpPr>
        <p:spPr>
          <a:xfrm>
            <a:off x="2270125" y="1844675"/>
            <a:ext cx="187325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sz="1700" dirty="0">
                <a:solidFill>
                  <a:srgbClr val="FFFFFF"/>
                </a:solidFill>
              </a:rPr>
              <a:t>Counselling Service</a:t>
            </a:r>
          </a:p>
        </p:txBody>
      </p:sp>
      <p:sp>
        <p:nvSpPr>
          <p:cNvPr id="16" name="Oval 15"/>
          <p:cNvSpPr/>
          <p:nvPr/>
        </p:nvSpPr>
        <p:spPr>
          <a:xfrm>
            <a:off x="4386263" y="1484313"/>
            <a:ext cx="20589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700" dirty="0">
              <a:solidFill>
                <a:srgbClr val="FFFFFF"/>
              </a:solidFill>
            </a:endParaRPr>
          </a:p>
          <a:p>
            <a:pPr algn="ctr" eaLnBrk="0" hangingPunct="0">
              <a:defRPr/>
            </a:pPr>
            <a:r>
              <a:rPr lang="en-GB" sz="1700" dirty="0">
                <a:solidFill>
                  <a:srgbClr val="FFFFFF"/>
                </a:solidFill>
              </a:rPr>
              <a:t>Occupational Health</a:t>
            </a:r>
          </a:p>
          <a:p>
            <a:pPr algn="ctr" eaLnBrk="0" hangingPunct="0">
              <a:defRPr/>
            </a:pPr>
            <a:endParaRPr lang="en-GB" sz="1700" dirty="0">
              <a:solidFill>
                <a:srgbClr val="FFFFFF"/>
              </a:solidFill>
            </a:endParaRPr>
          </a:p>
        </p:txBody>
      </p:sp>
      <p:sp>
        <p:nvSpPr>
          <p:cNvPr id="17" name="Oval 16"/>
          <p:cNvSpPr/>
          <p:nvPr/>
        </p:nvSpPr>
        <p:spPr>
          <a:xfrm>
            <a:off x="5580063" y="2847975"/>
            <a:ext cx="20589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700" dirty="0">
              <a:solidFill>
                <a:srgbClr val="FFFFFF"/>
              </a:solidFill>
            </a:endParaRPr>
          </a:p>
          <a:p>
            <a:pPr algn="ctr" eaLnBrk="0" hangingPunct="0">
              <a:defRPr/>
            </a:pPr>
            <a:r>
              <a:rPr lang="en-GB" sz="1700" dirty="0">
                <a:solidFill>
                  <a:srgbClr val="FFFFFF"/>
                </a:solidFill>
              </a:rPr>
              <a:t>Diversity Networks</a:t>
            </a:r>
          </a:p>
          <a:p>
            <a:pPr algn="ctr" eaLnBrk="0" hangingPunct="0">
              <a:defRPr/>
            </a:pPr>
            <a:endParaRPr lang="en-GB" sz="1700" dirty="0">
              <a:solidFill>
                <a:srgbClr val="FFFFFF"/>
              </a:solidFill>
            </a:endParaRPr>
          </a:p>
        </p:txBody>
      </p:sp>
      <p:sp>
        <p:nvSpPr>
          <p:cNvPr id="18" name="Oval 17"/>
          <p:cNvSpPr/>
          <p:nvPr/>
        </p:nvSpPr>
        <p:spPr>
          <a:xfrm>
            <a:off x="7308850" y="1868488"/>
            <a:ext cx="143986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sz="1700" dirty="0">
                <a:solidFill>
                  <a:srgbClr val="FFFFFF"/>
                </a:solidFill>
              </a:rPr>
              <a:t>Trade Unions</a:t>
            </a:r>
          </a:p>
          <a:p>
            <a:pPr algn="ctr" eaLnBrk="0" hangingPunct="0">
              <a:defRPr/>
            </a:pPr>
            <a:endParaRPr lang="en-GB" sz="1700" dirty="0">
              <a:solidFill>
                <a:srgbClr val="FFFFFF"/>
              </a:solidFill>
            </a:endParaRPr>
          </a:p>
        </p:txBody>
      </p:sp>
    </p:spTree>
    <p:extLst>
      <p:ext uri="{BB962C8B-B14F-4D97-AF65-F5344CB8AC3E}">
        <p14:creationId xmlns:p14="http://schemas.microsoft.com/office/powerpoint/2010/main" val="647635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z="2800" smtClean="0"/>
              <a:t>Dignity at Work Contacts</a:t>
            </a:r>
          </a:p>
        </p:txBody>
      </p:sp>
      <p:sp>
        <p:nvSpPr>
          <p:cNvPr id="22531" name="Slide Number Placeholder 3"/>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DC049671-2777-45DC-8082-8A93ED13ADD9}" type="slidenum">
              <a:rPr lang="en-GB" altLang="en-US" sz="1000">
                <a:solidFill>
                  <a:srgbClr val="FFFFFF"/>
                </a:solidFill>
              </a:rPr>
              <a:pPr>
                <a:spcAft>
                  <a:spcPct val="0"/>
                </a:spcAft>
                <a:buFontTx/>
                <a:buNone/>
              </a:pPr>
              <a:t>43</a:t>
            </a:fld>
            <a:endParaRPr lang="en-GB" altLang="en-US" sz="1000">
              <a:solidFill>
                <a:srgbClr val="FFFFFF"/>
              </a:solidFill>
            </a:endParaRPr>
          </a:p>
        </p:txBody>
      </p:sp>
      <p:sp>
        <p:nvSpPr>
          <p:cNvPr id="44036" name="Content Placeholder 1"/>
          <p:cNvSpPr>
            <a:spLocks noGrp="1"/>
          </p:cNvSpPr>
          <p:nvPr>
            <p:ph idx="1"/>
          </p:nvPr>
        </p:nvSpPr>
        <p:spPr>
          <a:xfrm>
            <a:off x="539750" y="1916113"/>
            <a:ext cx="8374063" cy="5075237"/>
          </a:xfrm>
        </p:spPr>
        <p:txBody>
          <a:bodyPr/>
          <a:lstStyle/>
          <a:p>
            <a:pPr marL="0" indent="0" algn="ctr">
              <a:buFontTx/>
              <a:buNone/>
              <a:defRPr/>
            </a:pPr>
            <a:r>
              <a:rPr lang="en-GB" altLang="en-US" dirty="0" smtClean="0">
                <a:solidFill>
                  <a:schemeClr val="accent4"/>
                </a:solidFill>
              </a:rPr>
              <a:t>Dignity at Work Contacts provide confidential advice to those who feel that they are experiencing unwanted behaviour, harassment or misconduct or who have been accused of such behaviour.</a:t>
            </a:r>
          </a:p>
          <a:p>
            <a:pPr marL="0" indent="0" algn="ctr">
              <a:buFontTx/>
              <a:buNone/>
              <a:defRPr/>
            </a:pPr>
            <a:r>
              <a:rPr lang="en-GB" altLang="en-US" dirty="0" smtClean="0">
                <a:solidFill>
                  <a:schemeClr val="accent4"/>
                </a:solidFill>
              </a:rPr>
              <a:t>They are a group of trained volunteers from a variety of backgrounds across the University.</a:t>
            </a:r>
            <a:endParaRPr lang="en-US" altLang="en-US" dirty="0" smtClean="0">
              <a:solidFill>
                <a:schemeClr val="accent4"/>
              </a:solidFill>
            </a:endParaRPr>
          </a:p>
        </p:txBody>
      </p:sp>
      <p:pic>
        <p:nvPicPr>
          <p:cNvPr id="22533" name="Content Placeholder 5"/>
          <p:cNvPicPr>
            <a:picLocks noChangeAspect="1"/>
          </p:cNvPicPr>
          <p:nvPr/>
        </p:nvPicPr>
        <p:blipFill>
          <a:blip r:embed="rId3">
            <a:extLst>
              <a:ext uri="{28A0092B-C50C-407E-A947-70E740481C1C}">
                <a14:useLocalDpi xmlns:a14="http://schemas.microsoft.com/office/drawing/2010/main" val="0"/>
              </a:ext>
            </a:extLst>
          </a:blip>
          <a:srcRect t="69206"/>
          <a:stretch>
            <a:fillRect/>
          </a:stretch>
        </p:blipFill>
        <p:spPr bwMode="auto">
          <a:xfrm>
            <a:off x="412750" y="3911600"/>
            <a:ext cx="8374063"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0705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sz="2800" i="1" smtClean="0"/>
              <a:t>Dignity at Work is everyone’s responsibility</a:t>
            </a:r>
          </a:p>
        </p:txBody>
      </p:sp>
      <p:sp>
        <p:nvSpPr>
          <p:cNvPr id="23555" name="Slide Number Placeholder 3"/>
          <p:cNvSpPr>
            <a:spLocks noGrp="1"/>
          </p:cNvSpPr>
          <p:nvPr>
            <p:ph type="sldNum" sz="quarter" idx="10"/>
          </p:nvPr>
        </p:nvSpPr>
        <p:spPr>
          <a:noFill/>
        </p:spPr>
        <p:txBody>
          <a:bodyPr/>
          <a:lstStyle>
            <a:lvl1pPr>
              <a:spcAft>
                <a:spcPct val="75000"/>
              </a:spcAft>
              <a:buChar char="•"/>
              <a:defRPr sz="2000">
                <a:solidFill>
                  <a:schemeClr val="tx1"/>
                </a:solidFill>
                <a:latin typeface="Arial" charset="0"/>
              </a:defRPr>
            </a:lvl1pPr>
            <a:lvl2pPr marL="742950" indent="-285750">
              <a:spcAft>
                <a:spcPct val="75000"/>
              </a:spcAft>
              <a:buChar char="•"/>
              <a:defRPr sz="2000">
                <a:solidFill>
                  <a:schemeClr val="tx1"/>
                </a:solidFill>
                <a:latin typeface="Arial" charset="0"/>
              </a:defRPr>
            </a:lvl2pPr>
            <a:lvl3pPr marL="1143000" indent="-228600">
              <a:spcAft>
                <a:spcPct val="75000"/>
              </a:spcAft>
              <a:buChar char="•"/>
              <a:defRPr sz="2000">
                <a:solidFill>
                  <a:schemeClr val="tx1"/>
                </a:solidFill>
                <a:latin typeface="Arial" charset="0"/>
              </a:defRPr>
            </a:lvl3pPr>
            <a:lvl4pPr marL="1600200" indent="-228600">
              <a:spcAft>
                <a:spcPct val="75000"/>
              </a:spcAft>
              <a:buChar char="•"/>
              <a:defRPr sz="2000">
                <a:solidFill>
                  <a:schemeClr val="tx1"/>
                </a:solidFill>
                <a:latin typeface="Arial" charset="0"/>
              </a:defRPr>
            </a:lvl4pPr>
            <a:lvl5pPr marL="2057400" indent="-22860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a:spcAft>
                <a:spcPct val="0"/>
              </a:spcAft>
              <a:buFontTx/>
              <a:buNone/>
            </a:pPr>
            <a:fld id="{8CFEF600-15F8-4460-854F-5E2F9E12BD96}" type="slidenum">
              <a:rPr lang="en-GB" altLang="en-US" sz="1000">
                <a:solidFill>
                  <a:srgbClr val="FFFFFF"/>
                </a:solidFill>
              </a:rPr>
              <a:pPr>
                <a:spcAft>
                  <a:spcPct val="0"/>
                </a:spcAft>
                <a:buFontTx/>
                <a:buNone/>
              </a:pPr>
              <a:t>44</a:t>
            </a:fld>
            <a:endParaRPr lang="en-GB" altLang="en-US" sz="1000">
              <a:solidFill>
                <a:srgbClr val="FFFFFF"/>
              </a:solidFill>
            </a:endParaRPr>
          </a:p>
        </p:txBody>
      </p:sp>
      <p:sp>
        <p:nvSpPr>
          <p:cNvPr id="23556" name="Content Placeholder 1"/>
          <p:cNvSpPr>
            <a:spLocks noGrp="1"/>
          </p:cNvSpPr>
          <p:nvPr>
            <p:ph idx="1"/>
          </p:nvPr>
        </p:nvSpPr>
        <p:spPr>
          <a:xfrm>
            <a:off x="539750" y="1916113"/>
            <a:ext cx="8374063" cy="5075237"/>
          </a:xfrm>
        </p:spPr>
        <p:txBody>
          <a:bodyPr/>
          <a:lstStyle/>
          <a:p>
            <a:r>
              <a:rPr lang="en-GB" altLang="en-US" smtClean="0"/>
              <a:t>T</a:t>
            </a:r>
            <a:r>
              <a:rPr lang="en-US" altLang="en-US" smtClean="0"/>
              <a:t>reat your colleagues with respect…sounds like common sense but apply it in principle.  </a:t>
            </a:r>
          </a:p>
          <a:p>
            <a:r>
              <a:rPr lang="en-US" altLang="en-US" smtClean="0"/>
              <a:t>The responsibility of everyone to build and maintain the positive work and study environment within </a:t>
            </a:r>
            <a:r>
              <a:rPr lang="en-GB" altLang="en-US" smtClean="0"/>
              <a:t>Cambridge.</a:t>
            </a:r>
            <a:endParaRPr lang="en-US" altLang="en-US" smtClean="0"/>
          </a:p>
        </p:txBody>
      </p:sp>
      <p:pic>
        <p:nvPicPr>
          <p:cNvPr id="23557" name="Content Placeholder 5"/>
          <p:cNvPicPr>
            <a:picLocks noChangeAspect="1"/>
          </p:cNvPicPr>
          <p:nvPr/>
        </p:nvPicPr>
        <p:blipFill>
          <a:blip r:embed="rId3">
            <a:extLst>
              <a:ext uri="{28A0092B-C50C-407E-A947-70E740481C1C}">
                <a14:useLocalDpi xmlns:a14="http://schemas.microsoft.com/office/drawing/2010/main" val="0"/>
              </a:ext>
            </a:extLst>
          </a:blip>
          <a:srcRect t="69206"/>
          <a:stretch>
            <a:fillRect/>
          </a:stretch>
        </p:blipFill>
        <p:spPr bwMode="auto">
          <a:xfrm>
            <a:off x="412750" y="3911600"/>
            <a:ext cx="8374063"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0513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en-US" dirty="0" smtClean="0"/>
              <a:t>Thank you for listening			</a:t>
            </a:r>
          </a:p>
        </p:txBody>
      </p:sp>
      <p:pic>
        <p:nvPicPr>
          <p:cNvPr id="5124" name="Picture 4" descr="C:\Users\ll428.INTERNAL\AppData\Local\Microsoft\Windows\Temporary Internet Files\Content.Outlook\Y5P3LZCC\WellCAM logo_95 FINAL.jpg"/>
          <p:cNvPicPr>
            <a:picLocks noChangeAspect="1" noChangeArrowheads="1"/>
          </p:cNvPicPr>
          <p:nvPr/>
        </p:nvPicPr>
        <p:blipFill>
          <a:blip r:embed="rId3">
            <a:extLst>
              <a:ext uri="{28A0092B-C50C-407E-A947-70E740481C1C}">
                <a14:useLocalDpi xmlns:a14="http://schemas.microsoft.com/office/drawing/2010/main" val="0"/>
              </a:ext>
            </a:extLst>
          </a:blip>
          <a:srcRect l="15437" t="21872" r="19316" b="28738"/>
          <a:stretch>
            <a:fillRect/>
          </a:stretch>
        </p:blipFill>
        <p:spPr bwMode="auto">
          <a:xfrm>
            <a:off x="7235825" y="115888"/>
            <a:ext cx="17145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1772816"/>
            <a:ext cx="3945974" cy="4390422"/>
          </a:xfrm>
          <a:prstGeom prst="rect">
            <a:avLst/>
          </a:prstGeom>
        </p:spPr>
      </p:pic>
      <p:sp>
        <p:nvSpPr>
          <p:cNvPr id="5123" name="Rectangle 5"/>
          <p:cNvSpPr>
            <a:spLocks noGrp="1" noChangeArrowheads="1"/>
          </p:cNvSpPr>
          <p:nvPr>
            <p:ph type="body" idx="1"/>
          </p:nvPr>
        </p:nvSpPr>
        <p:spPr>
          <a:xfrm>
            <a:off x="3196615" y="1452451"/>
            <a:ext cx="2376264" cy="640730"/>
          </a:xfrm>
        </p:spPr>
        <p:txBody>
          <a:bodyPr/>
          <a:lstStyle/>
          <a:p>
            <a:pPr marL="0" indent="0" eaLnBrk="1" hangingPunct="1">
              <a:buNone/>
            </a:pPr>
            <a:r>
              <a:rPr lang="en-US" altLang="en-US" sz="2400" dirty="0" smtClean="0"/>
              <a:t>Any Questions?</a:t>
            </a:r>
          </a:p>
          <a:p>
            <a:pPr marL="0" indent="0" eaLnBrk="1" hangingPunct="1">
              <a:buNone/>
            </a:pPr>
            <a:endParaRPr lang="en-US" altLang="en-US" sz="2400" dirty="0" smtClean="0"/>
          </a:p>
        </p:txBody>
      </p:sp>
    </p:spTree>
    <p:extLst>
      <p:ext uri="{BB962C8B-B14F-4D97-AF65-F5344CB8AC3E}">
        <p14:creationId xmlns:p14="http://schemas.microsoft.com/office/powerpoint/2010/main" val="1953686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US" altLang="en-US" smtClean="0"/>
              <a:t>INTRODUCTION						</a:t>
            </a:r>
          </a:p>
        </p:txBody>
      </p:sp>
      <p:sp>
        <p:nvSpPr>
          <p:cNvPr id="4099" name="Rectangle 5"/>
          <p:cNvSpPr>
            <a:spLocks noGrp="1" noChangeArrowheads="1"/>
          </p:cNvSpPr>
          <p:nvPr>
            <p:ph type="body" idx="1"/>
          </p:nvPr>
        </p:nvSpPr>
        <p:spPr/>
        <p:txBody>
          <a:bodyPr/>
          <a:lstStyle/>
          <a:p>
            <a:pPr marL="0" indent="0" eaLnBrk="1" hangingPunct="1">
              <a:buFontTx/>
              <a:buNone/>
              <a:defRPr/>
            </a:pPr>
            <a:r>
              <a:rPr lang="en-US" altLang="en-US" sz="2400" dirty="0" smtClean="0"/>
              <a:t>Background to Health and Wellbeing Initiatives:</a:t>
            </a:r>
          </a:p>
          <a:p>
            <a:pPr eaLnBrk="1" hangingPunct="1">
              <a:defRPr/>
            </a:pPr>
            <a:r>
              <a:rPr lang="en-US" altLang="en-US" sz="2400" dirty="0" smtClean="0"/>
              <a:t>Wellbeing review </a:t>
            </a:r>
          </a:p>
          <a:p>
            <a:pPr eaLnBrk="1" hangingPunct="1">
              <a:defRPr/>
            </a:pPr>
            <a:r>
              <a:rPr lang="en-US" altLang="en-US" sz="2400" dirty="0" smtClean="0"/>
              <a:t>Health and Wellbeing Working Group</a:t>
            </a:r>
          </a:p>
          <a:p>
            <a:pPr eaLnBrk="1" hangingPunct="1">
              <a:defRPr/>
            </a:pPr>
            <a:r>
              <a:rPr lang="en-US" altLang="en-US" sz="2400" dirty="0" smtClean="0"/>
              <a:t>Launch of Initiatives</a:t>
            </a:r>
          </a:p>
          <a:p>
            <a:pPr eaLnBrk="1" hangingPunct="1">
              <a:defRPr/>
            </a:pPr>
            <a:r>
              <a:rPr lang="en-US" altLang="en-US" sz="2400" dirty="0" smtClean="0"/>
              <a:t>Role of Wellbeing Advocate</a:t>
            </a:r>
          </a:p>
        </p:txBody>
      </p:sp>
      <p:pic>
        <p:nvPicPr>
          <p:cNvPr id="7172" name="Picture 4" descr="C:\Users\ll428.INTERNAL\AppData\Local\Microsoft\Windows\Temporary Internet Files\Content.Outlook\Y5P3LZCC\WellCAM logo_95 FINAL.jpg"/>
          <p:cNvPicPr>
            <a:picLocks noChangeAspect="1" noChangeArrowheads="1"/>
          </p:cNvPicPr>
          <p:nvPr/>
        </p:nvPicPr>
        <p:blipFill>
          <a:blip r:embed="rId3">
            <a:extLst>
              <a:ext uri="{28A0092B-C50C-407E-A947-70E740481C1C}">
                <a14:useLocalDpi xmlns:a14="http://schemas.microsoft.com/office/drawing/2010/main" val="0"/>
              </a:ext>
            </a:extLst>
          </a:blip>
          <a:srcRect l="15437" t="21872" r="19316" b="28738"/>
          <a:stretch>
            <a:fillRect/>
          </a:stretch>
        </p:blipFill>
        <p:spPr bwMode="auto">
          <a:xfrm>
            <a:off x="7235825" y="115888"/>
            <a:ext cx="17145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Priorities for 2017/18				</a:t>
            </a:r>
          </a:p>
        </p:txBody>
      </p:sp>
      <p:sp>
        <p:nvSpPr>
          <p:cNvPr id="3" name="Content Placeholder 2"/>
          <p:cNvSpPr>
            <a:spLocks noGrp="1"/>
          </p:cNvSpPr>
          <p:nvPr>
            <p:ph idx="1"/>
          </p:nvPr>
        </p:nvSpPr>
        <p:spPr>
          <a:xfrm>
            <a:off x="369888" y="1450975"/>
            <a:ext cx="8374062" cy="4603750"/>
          </a:xfrm>
        </p:spPr>
        <p:txBody>
          <a:bodyPr/>
          <a:lstStyle/>
          <a:p>
            <a:pPr marL="0" indent="0">
              <a:buFontTx/>
              <a:buNone/>
              <a:defRPr/>
            </a:pPr>
            <a:r>
              <a:rPr lang="en-GB" altLang="en-US" i="1" dirty="0" smtClean="0"/>
              <a:t>To truly achieve a healthy workplace an employer needs to ensure that its culture, leadership and people management are the bedrock on which to build a fully integrated wellbeing approach </a:t>
            </a:r>
            <a:r>
              <a:rPr lang="en-GB" altLang="en-US" dirty="0" smtClean="0"/>
              <a:t>(CIPD, 2016)</a:t>
            </a:r>
            <a:endParaRPr lang="en-GB" dirty="0"/>
          </a:p>
          <a:p>
            <a:pPr>
              <a:defRPr/>
            </a:pPr>
            <a:r>
              <a:rPr lang="en-GB" sz="2400" dirty="0" smtClean="0"/>
              <a:t>Mental health awareness</a:t>
            </a:r>
          </a:p>
          <a:p>
            <a:pPr marL="0" indent="0">
              <a:buFontTx/>
              <a:buNone/>
              <a:defRPr/>
            </a:pPr>
            <a:endParaRPr lang="en-GB" sz="2400" dirty="0"/>
          </a:p>
          <a:p>
            <a:pPr>
              <a:defRPr/>
            </a:pPr>
            <a:r>
              <a:rPr lang="en-GB" sz="2400" dirty="0" smtClean="0"/>
              <a:t>Managing work demands</a:t>
            </a:r>
          </a:p>
          <a:p>
            <a:pPr marL="0" indent="0">
              <a:buFontTx/>
              <a:buNone/>
              <a:defRPr/>
            </a:pPr>
            <a:endParaRPr lang="en-GB" sz="2400" dirty="0"/>
          </a:p>
          <a:p>
            <a:pPr>
              <a:defRPr/>
            </a:pPr>
            <a:r>
              <a:rPr lang="en-GB" sz="2400" dirty="0" smtClean="0"/>
              <a:t>Improved communications</a:t>
            </a:r>
            <a:r>
              <a:rPr lang="en-GB" dirty="0" smtClean="0"/>
              <a:t>				</a:t>
            </a:r>
          </a:p>
        </p:txBody>
      </p:sp>
      <p:pic>
        <p:nvPicPr>
          <p:cNvPr id="8196" name="Picture 2" descr="C:\Users\slb41\AppData\Local\Microsoft\Windows\Temporary Internet Files\Content.IE5\WUKCBXJR\dep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425" y="2879725"/>
            <a:ext cx="12969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C:\Users\ll428.INTERNAL\AppData\Local\Microsoft\Windows\Temporary Internet Files\Content.Outlook\Y5P3LZCC\WellCAM logo_95 F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0975" y="4711700"/>
            <a:ext cx="34925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C:\Users\ll428.INTERNAL\AppData\Local\Microsoft\Windows\Temporary Internet Files\Content.Outlook\Y5P3LZCC\WellCAM logo_95 FINAL.jpg"/>
          <p:cNvPicPr>
            <a:picLocks noChangeAspect="1" noChangeArrowheads="1"/>
          </p:cNvPicPr>
          <p:nvPr/>
        </p:nvPicPr>
        <p:blipFill>
          <a:blip r:embed="rId5">
            <a:extLst>
              <a:ext uri="{28A0092B-C50C-407E-A947-70E740481C1C}">
                <a14:useLocalDpi xmlns:a14="http://schemas.microsoft.com/office/drawing/2010/main" val="0"/>
              </a:ext>
            </a:extLst>
          </a:blip>
          <a:srcRect l="15437" t="21872" r="19316" b="28738"/>
          <a:stretch>
            <a:fillRect/>
          </a:stretch>
        </p:blipFill>
        <p:spPr bwMode="auto">
          <a:xfrm>
            <a:off x="7235825" y="115888"/>
            <a:ext cx="17145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179388" y="1558925"/>
            <a:ext cx="8374062" cy="4608513"/>
          </a:xfrm>
        </p:spPr>
        <p:txBody>
          <a:bodyPr/>
          <a:lstStyle/>
          <a:p>
            <a:pPr>
              <a:defRPr/>
            </a:pPr>
            <a:endParaRPr lang="en-GB" altLang="en-US" sz="2400" dirty="0" smtClean="0"/>
          </a:p>
          <a:p>
            <a:pPr>
              <a:defRPr/>
            </a:pPr>
            <a:r>
              <a:rPr lang="en-GB" altLang="en-US" sz="2400" dirty="0" smtClean="0"/>
              <a:t>Local wellbeing advocates </a:t>
            </a:r>
          </a:p>
          <a:p>
            <a:pPr>
              <a:defRPr/>
            </a:pPr>
            <a:r>
              <a:rPr lang="en-GB" altLang="en-US" sz="2400" dirty="0" smtClean="0"/>
              <a:t>Leadership essentials briefing</a:t>
            </a:r>
          </a:p>
          <a:p>
            <a:pPr>
              <a:defRPr/>
            </a:pPr>
            <a:r>
              <a:rPr lang="en-GB" altLang="en-US" sz="2400" dirty="0" smtClean="0"/>
              <a:t>Building resilience</a:t>
            </a:r>
          </a:p>
          <a:p>
            <a:pPr>
              <a:defRPr/>
            </a:pPr>
            <a:r>
              <a:rPr lang="en-GB" altLang="en-US" sz="2400" dirty="0" smtClean="0"/>
              <a:t>Website development</a:t>
            </a:r>
          </a:p>
          <a:p>
            <a:pPr>
              <a:defRPr/>
            </a:pPr>
            <a:r>
              <a:rPr lang="en-GB" altLang="en-US" sz="2400" dirty="0" smtClean="0"/>
              <a:t>Wellbeing Champion</a:t>
            </a:r>
          </a:p>
          <a:p>
            <a:pPr marL="0" indent="0">
              <a:buFontTx/>
              <a:buNone/>
              <a:defRPr/>
            </a:pPr>
            <a:endParaRPr lang="en-GB" altLang="en-US" dirty="0" smtClean="0"/>
          </a:p>
          <a:p>
            <a:pPr marL="0" indent="0">
              <a:buFontTx/>
              <a:buNone/>
              <a:defRPr/>
            </a:pPr>
            <a:endParaRPr lang="en-GB" altLang="en-US" dirty="0" smtClean="0"/>
          </a:p>
        </p:txBody>
      </p:sp>
      <p:pic>
        <p:nvPicPr>
          <p:cNvPr id="9219" name="Picture 4" descr="C:\Users\ll428.INTERNAL\AppData\Local\Microsoft\Windows\Temporary Internet Files\Content.Outlook\Y5P3LZCC\WellCAM logo_95 FINAL.jpg"/>
          <p:cNvPicPr>
            <a:picLocks noChangeAspect="1" noChangeArrowheads="1"/>
          </p:cNvPicPr>
          <p:nvPr/>
        </p:nvPicPr>
        <p:blipFill>
          <a:blip r:embed="rId3">
            <a:extLst>
              <a:ext uri="{28A0092B-C50C-407E-A947-70E740481C1C}">
                <a14:useLocalDpi xmlns:a14="http://schemas.microsoft.com/office/drawing/2010/main" val="0"/>
              </a:ext>
            </a:extLst>
          </a:blip>
          <a:srcRect l="15437" t="21872" r="19316" b="28738"/>
          <a:stretch>
            <a:fillRect/>
          </a:stretch>
        </p:blipFill>
        <p:spPr bwMode="auto">
          <a:xfrm>
            <a:off x="7019925" y="115888"/>
            <a:ext cx="1930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itle 1"/>
          <p:cNvSpPr>
            <a:spLocks noGrp="1"/>
          </p:cNvSpPr>
          <p:nvPr>
            <p:ph type="title"/>
          </p:nvPr>
        </p:nvSpPr>
        <p:spPr/>
        <p:txBody>
          <a:bodyPr/>
          <a:lstStyle/>
          <a:p>
            <a:r>
              <a:rPr lang="en-GB" altLang="en-US" smtClean="0"/>
              <a:t>Actions</a:t>
            </a:r>
          </a:p>
        </p:txBody>
      </p:sp>
      <p:pic>
        <p:nvPicPr>
          <p:cNvPr id="9221" name="Picture 10" descr="C:\Users\slb41\AppData\Local\Microsoft\Windows\Temporary Internet Files\Content.IE5\WPYDRO0G\Oxygen480-actions-mail-mark-task.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7188" y="233362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Mental health awareness</a:t>
            </a:r>
          </a:p>
        </p:txBody>
      </p:sp>
      <p:sp>
        <p:nvSpPr>
          <p:cNvPr id="5123" name="Content Placeholder 2"/>
          <p:cNvSpPr>
            <a:spLocks noGrp="1"/>
          </p:cNvSpPr>
          <p:nvPr>
            <p:ph idx="1"/>
          </p:nvPr>
        </p:nvSpPr>
        <p:spPr>
          <a:xfrm>
            <a:off x="384175" y="1484313"/>
            <a:ext cx="8374063" cy="4291012"/>
          </a:xfrm>
        </p:spPr>
        <p:txBody>
          <a:bodyPr/>
          <a:lstStyle/>
          <a:p>
            <a:pPr marL="0" indent="0">
              <a:lnSpc>
                <a:spcPct val="150000"/>
              </a:lnSpc>
              <a:buFontTx/>
              <a:buNone/>
              <a:defRPr/>
            </a:pPr>
            <a:r>
              <a:rPr lang="en-GB" altLang="en-US" sz="2400" b="1" dirty="0" smtClean="0"/>
              <a:t>Wellbeing Advocates:</a:t>
            </a:r>
            <a:r>
              <a:rPr lang="en-GB" altLang="en-US" sz="2400" dirty="0"/>
              <a:t> </a:t>
            </a:r>
            <a:r>
              <a:rPr lang="en-GB" altLang="en-US" sz="2400" dirty="0" smtClean="0"/>
              <a:t>71 so far plus Clinical School reps!	</a:t>
            </a:r>
          </a:p>
          <a:p>
            <a:pPr marL="0" indent="0">
              <a:buFontTx/>
              <a:buNone/>
              <a:defRPr/>
            </a:pPr>
            <a:r>
              <a:rPr lang="en-GB" altLang="en-US" sz="2400" i="1" dirty="0" smtClean="0"/>
              <a:t>‘To provide a key local point of contact for staff,  build mental health awareness and promote wellbeing.’</a:t>
            </a:r>
          </a:p>
          <a:p>
            <a:pPr>
              <a:lnSpc>
                <a:spcPct val="150000"/>
              </a:lnSpc>
              <a:defRPr/>
            </a:pPr>
            <a:r>
              <a:rPr lang="en-GB" altLang="en-US" sz="2400" dirty="0" smtClean="0"/>
              <a:t>Advocates (two) nominated by each institution</a:t>
            </a:r>
          </a:p>
          <a:p>
            <a:pPr>
              <a:lnSpc>
                <a:spcPct val="150000"/>
              </a:lnSpc>
              <a:defRPr/>
            </a:pPr>
            <a:r>
              <a:rPr lang="en-GB" altLang="en-US" sz="2400" dirty="0" smtClean="0"/>
              <a:t>Mental Health </a:t>
            </a:r>
            <a:r>
              <a:rPr lang="en-GB" altLang="en-US" sz="2400" dirty="0" err="1" smtClean="0"/>
              <a:t>Lite</a:t>
            </a:r>
            <a:r>
              <a:rPr lang="en-GB" altLang="en-US" sz="2400" dirty="0" smtClean="0"/>
              <a:t> training by MIND </a:t>
            </a:r>
          </a:p>
          <a:p>
            <a:pPr>
              <a:lnSpc>
                <a:spcPct val="150000"/>
              </a:lnSpc>
              <a:defRPr/>
            </a:pPr>
            <a:r>
              <a:rPr lang="en-GB" altLang="en-US" sz="2400" dirty="0" smtClean="0"/>
              <a:t>Networking support and briefings provided by HR</a:t>
            </a:r>
            <a:endParaRPr lang="en-GB" altLang="en-US" sz="2400" dirty="0"/>
          </a:p>
          <a:p>
            <a:pPr>
              <a:defRPr/>
            </a:pPr>
            <a:endParaRPr lang="en-GB" altLang="en-US" dirty="0" smtClean="0"/>
          </a:p>
          <a:p>
            <a:pPr marL="0" indent="0">
              <a:buFontTx/>
              <a:buNone/>
              <a:defRPr/>
            </a:pPr>
            <a:endParaRPr lang="en-GB" altLang="en-US" dirty="0" smtClean="0"/>
          </a:p>
        </p:txBody>
      </p:sp>
      <p:pic>
        <p:nvPicPr>
          <p:cNvPr id="10244" name="Picture 4" descr="C:\Users\ll428.INTERNAL\AppData\Local\Microsoft\Windows\Temporary Internet Files\Content.Outlook\Y5P3LZCC\WellCAM logo_95 FINAL.jpg"/>
          <p:cNvPicPr>
            <a:picLocks noChangeAspect="1" noChangeArrowheads="1"/>
          </p:cNvPicPr>
          <p:nvPr/>
        </p:nvPicPr>
        <p:blipFill>
          <a:blip r:embed="rId3">
            <a:extLst>
              <a:ext uri="{28A0092B-C50C-407E-A947-70E740481C1C}">
                <a14:useLocalDpi xmlns:a14="http://schemas.microsoft.com/office/drawing/2010/main" val="0"/>
              </a:ext>
            </a:extLst>
          </a:blip>
          <a:srcRect l="15437" t="21872" r="19316" b="28738"/>
          <a:stretch>
            <a:fillRect/>
          </a:stretch>
        </p:blipFill>
        <p:spPr bwMode="auto">
          <a:xfrm>
            <a:off x="7019925" y="115888"/>
            <a:ext cx="1930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C:\Users\slb41\AppData\Local\Microsoft\Windows\Temporary Internet Files\Content.IE5\S0VYD6N0\250027768[1].jpg"/>
          <p:cNvPicPr>
            <a:picLocks noChangeAspect="1" noChangeArrowheads="1"/>
          </p:cNvPicPr>
          <p:nvPr/>
        </p:nvPicPr>
        <p:blipFill>
          <a:blip r:embed="rId4">
            <a:extLst>
              <a:ext uri="{28A0092B-C50C-407E-A947-70E740481C1C}">
                <a14:useLocalDpi xmlns:a14="http://schemas.microsoft.com/office/drawing/2010/main" val="0"/>
              </a:ext>
            </a:extLst>
          </a:blip>
          <a:srcRect r="12199"/>
          <a:stretch>
            <a:fillRect/>
          </a:stretch>
        </p:blipFill>
        <p:spPr bwMode="auto">
          <a:xfrm>
            <a:off x="6900863" y="2816225"/>
            <a:ext cx="21685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Wellbeing Advocate role</a:t>
            </a:r>
          </a:p>
        </p:txBody>
      </p:sp>
      <p:sp>
        <p:nvSpPr>
          <p:cNvPr id="11267" name="Content Placeholder 2"/>
          <p:cNvSpPr>
            <a:spLocks noGrp="1"/>
          </p:cNvSpPr>
          <p:nvPr>
            <p:ph idx="1"/>
          </p:nvPr>
        </p:nvSpPr>
        <p:spPr>
          <a:xfrm>
            <a:off x="384175" y="1484313"/>
            <a:ext cx="8374063" cy="4291012"/>
          </a:xfrm>
        </p:spPr>
        <p:txBody>
          <a:bodyPr/>
          <a:lstStyle/>
          <a:p>
            <a:pPr marL="0" indent="0">
              <a:lnSpc>
                <a:spcPct val="150000"/>
              </a:lnSpc>
              <a:buFontTx/>
              <a:buNone/>
            </a:pPr>
            <a:r>
              <a:rPr lang="en-GB" altLang="en-US" sz="2400" b="1" smtClean="0"/>
              <a:t>Summary:</a:t>
            </a:r>
            <a:r>
              <a:rPr lang="en-GB" altLang="en-US" sz="2400" smtClean="0"/>
              <a:t>					</a:t>
            </a:r>
          </a:p>
          <a:p>
            <a:pPr marL="0" indent="0">
              <a:buFontTx/>
              <a:buNone/>
            </a:pPr>
            <a:r>
              <a:rPr lang="en-GB" altLang="en-US" sz="2400" i="1" smtClean="0"/>
              <a:t>‘To provide guidance and a general signposting service about wellbeing issues, including mental or physical health and dignity at work concerns, to members of staff within their own Institution/Faculty/Department.  </a:t>
            </a:r>
          </a:p>
          <a:p>
            <a:pPr marL="0" indent="0">
              <a:buFontTx/>
              <a:buNone/>
            </a:pPr>
            <a:r>
              <a:rPr lang="en-GB" altLang="en-US" sz="2400" i="1" smtClean="0"/>
              <a:t>To also promote local and University-wide wellbeing initiatives.’ </a:t>
            </a:r>
            <a:endParaRPr lang="en-GB" altLang="en-US" smtClean="0"/>
          </a:p>
        </p:txBody>
      </p:sp>
      <p:pic>
        <p:nvPicPr>
          <p:cNvPr id="11268" name="Picture 4" descr="C:\Users\ll428.INTERNAL\AppData\Local\Microsoft\Windows\Temporary Internet Files\Content.Outlook\Y5P3LZCC\WellCAM logo_95 FINAL.jpg"/>
          <p:cNvPicPr>
            <a:picLocks noChangeAspect="1" noChangeArrowheads="1"/>
          </p:cNvPicPr>
          <p:nvPr/>
        </p:nvPicPr>
        <p:blipFill>
          <a:blip r:embed="rId3">
            <a:extLst>
              <a:ext uri="{28A0092B-C50C-407E-A947-70E740481C1C}">
                <a14:useLocalDpi xmlns:a14="http://schemas.microsoft.com/office/drawing/2010/main" val="0"/>
              </a:ext>
            </a:extLst>
          </a:blip>
          <a:srcRect l="15437" t="21872" r="19316" b="28738"/>
          <a:stretch>
            <a:fillRect/>
          </a:stretch>
        </p:blipFill>
        <p:spPr bwMode="auto">
          <a:xfrm>
            <a:off x="7019925" y="115888"/>
            <a:ext cx="1930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C:\Users\slb41\AppData\Local\Microsoft\Windows\Temporary Internet Files\Content.IE5\S0VYD6N0\250027768[1].jpg"/>
          <p:cNvPicPr>
            <a:picLocks noChangeAspect="1" noChangeArrowheads="1"/>
          </p:cNvPicPr>
          <p:nvPr/>
        </p:nvPicPr>
        <p:blipFill>
          <a:blip r:embed="rId4">
            <a:extLst>
              <a:ext uri="{28A0092B-C50C-407E-A947-70E740481C1C}">
                <a14:useLocalDpi xmlns:a14="http://schemas.microsoft.com/office/drawing/2010/main" val="0"/>
              </a:ext>
            </a:extLst>
          </a:blip>
          <a:srcRect r="12199"/>
          <a:stretch>
            <a:fillRect/>
          </a:stretch>
        </p:blipFill>
        <p:spPr bwMode="auto">
          <a:xfrm>
            <a:off x="7308850" y="4508500"/>
            <a:ext cx="181451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ntro, welcome, overview of WBA and HR role">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C template presentation">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ellbeing Advocate Oct 2017">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Intro, welcome, overview of WBA and HR role">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 welcome, overview of WBA and HR role</Template>
  <TotalTime>29</TotalTime>
  <Words>2315</Words>
  <Application>Microsoft Office PowerPoint</Application>
  <PresentationFormat>On-screen Show (4:3)</PresentationFormat>
  <Paragraphs>449</Paragraphs>
  <Slides>45</Slides>
  <Notes>44</Notes>
  <HiddenSlides>0</HiddenSlides>
  <MMClips>0</MMClips>
  <ScaleCrop>false</ScaleCrop>
  <HeadingPairs>
    <vt:vector size="4" baseType="variant">
      <vt:variant>
        <vt:lpstr>Theme</vt:lpstr>
      </vt:variant>
      <vt:variant>
        <vt:i4>6</vt:i4>
      </vt:variant>
      <vt:variant>
        <vt:lpstr>Slide Titles</vt:lpstr>
      </vt:variant>
      <vt:variant>
        <vt:i4>45</vt:i4>
      </vt:variant>
    </vt:vector>
  </HeadingPairs>
  <TitlesOfParts>
    <vt:vector size="51" baseType="lpstr">
      <vt:lpstr>Intro, welcome, overview of WBA and HR role</vt:lpstr>
      <vt:lpstr>UoC template presentation</vt:lpstr>
      <vt:lpstr>Wellbeing Advocate Oct 2017</vt:lpstr>
      <vt:lpstr>blank</vt:lpstr>
      <vt:lpstr>1_blank</vt:lpstr>
      <vt:lpstr>1_Intro, welcome, overview of WBA and HR role</vt:lpstr>
      <vt:lpstr>Wellbeing Advocates</vt:lpstr>
      <vt:lpstr>Wellbeing Champion</vt:lpstr>
      <vt:lpstr>WELCOME    </vt:lpstr>
      <vt:lpstr>AGENDA       </vt:lpstr>
      <vt:lpstr>INTRODUCTION      </vt:lpstr>
      <vt:lpstr>Priorities for 2017/18    </vt:lpstr>
      <vt:lpstr>Actions</vt:lpstr>
      <vt:lpstr>Mental health awareness</vt:lpstr>
      <vt:lpstr>Wellbeing Advocate role</vt:lpstr>
      <vt:lpstr>Wellbeing Advocate role</vt:lpstr>
      <vt:lpstr>Wellbeing Advocate role</vt:lpstr>
      <vt:lpstr>HR role in Wellbeing</vt:lpstr>
      <vt:lpstr>Lunchtime briefings</vt:lpstr>
      <vt:lpstr>WellCAM Website</vt:lpstr>
      <vt:lpstr> The Mediation Service </vt:lpstr>
      <vt:lpstr>University’s Mediation Service</vt:lpstr>
      <vt:lpstr>University’s Mediation Service </vt:lpstr>
      <vt:lpstr>Staff Counselling Service</vt:lpstr>
      <vt:lpstr>The Staff Counselling Service</vt:lpstr>
      <vt:lpstr>PowerPoint Presentation</vt:lpstr>
      <vt:lpstr>Occupational Health Service</vt:lpstr>
      <vt:lpstr>Occupational Health</vt:lpstr>
      <vt:lpstr>Contact details</vt:lpstr>
      <vt:lpstr>Dignity at Work</vt:lpstr>
      <vt:lpstr>The team</vt:lpstr>
      <vt:lpstr>Today’s briefing session:</vt:lpstr>
      <vt:lpstr>Dignity at Work …and   Wellbeing Advocates       </vt:lpstr>
      <vt:lpstr>Statement of Policy</vt:lpstr>
      <vt:lpstr>Why important?</vt:lpstr>
      <vt:lpstr>Aims of the policy</vt:lpstr>
      <vt:lpstr>Who does this apply to?</vt:lpstr>
      <vt:lpstr>Definitions</vt:lpstr>
      <vt:lpstr>Examples of Bullying and Harassment</vt:lpstr>
      <vt:lpstr>‘…Banter’</vt:lpstr>
      <vt:lpstr>Impact – Individual and Organisation</vt:lpstr>
      <vt:lpstr>University Policies and Procedures</vt:lpstr>
      <vt:lpstr>Dignity at Work - Personal Approach &amp; Informal</vt:lpstr>
      <vt:lpstr>Dignity at Work – Formal procedure</vt:lpstr>
      <vt:lpstr>Promoting a positive working environment </vt:lpstr>
      <vt:lpstr>Culture of Positive Behaviour </vt:lpstr>
      <vt:lpstr>Sources of Support   ….both for you and to signpost staff</vt:lpstr>
      <vt:lpstr>Internal Support </vt:lpstr>
      <vt:lpstr>Dignity at Work Contacts</vt:lpstr>
      <vt:lpstr>Dignity at Work is everyone’s responsibility</vt:lpstr>
      <vt:lpstr>Thank you for listening   </vt:lpstr>
    </vt:vector>
  </TitlesOfParts>
  <Company>MISD, University of 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Advocates</dc:title>
  <dc:creator>Kaitlin Birrell</dc:creator>
  <cp:lastModifiedBy>Kaitlin Birrell</cp:lastModifiedBy>
  <cp:revision>4</cp:revision>
  <cp:lastPrinted>2017-10-25T18:58:11Z</cp:lastPrinted>
  <dcterms:created xsi:type="dcterms:W3CDTF">2017-10-26T08:25:25Z</dcterms:created>
  <dcterms:modified xsi:type="dcterms:W3CDTF">2017-11-24T14:16:11Z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